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2" r:id="rId2"/>
    <p:sldId id="803" r:id="rId3"/>
    <p:sldId id="908" r:id="rId4"/>
    <p:sldId id="907" r:id="rId5"/>
    <p:sldId id="899" r:id="rId6"/>
    <p:sldId id="901" r:id="rId7"/>
    <p:sldId id="902" r:id="rId8"/>
    <p:sldId id="903" r:id="rId9"/>
    <p:sldId id="904" r:id="rId10"/>
    <p:sldId id="906" r:id="rId11"/>
    <p:sldId id="909" r:id="rId12"/>
    <p:sldId id="910" r:id="rId13"/>
    <p:sldId id="911" r:id="rId14"/>
    <p:sldId id="912" r:id="rId15"/>
    <p:sldId id="913" r:id="rId16"/>
    <p:sldId id="915" r:id="rId17"/>
    <p:sldId id="918" r:id="rId18"/>
    <p:sldId id="914" r:id="rId19"/>
    <p:sldId id="921" r:id="rId20"/>
    <p:sldId id="888" r:id="rId21"/>
    <p:sldId id="890" r:id="rId22"/>
    <p:sldId id="894" r:id="rId23"/>
    <p:sldId id="891" r:id="rId24"/>
    <p:sldId id="893" r:id="rId25"/>
    <p:sldId id="895" r:id="rId26"/>
    <p:sldId id="896" r:id="rId27"/>
    <p:sldId id="898" r:id="rId28"/>
    <p:sldId id="919" r:id="rId29"/>
    <p:sldId id="9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AFDCF2"/>
    <a:srgbClr val="4472C4"/>
    <a:srgbClr val="C9C9C9"/>
    <a:srgbClr val="FFBF01"/>
    <a:srgbClr val="2F4E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2218" autoAdjust="0"/>
  </p:normalViewPr>
  <p:slideViewPr>
    <p:cSldViewPr snapToGrid="0">
      <p:cViewPr varScale="1">
        <p:scale>
          <a:sx n="69" d="100"/>
          <a:sy n="69" d="100"/>
        </p:scale>
        <p:origin x="78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FB6BD-FAB3-4ECD-AA1E-BA3D20373F4E}"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59B79-E5CE-44BE-A972-1649357CA830}" type="slidenum">
              <a:rPr lang="en-US" smtClean="0"/>
              <a:t>‹#›</a:t>
            </a:fld>
            <a:endParaRPr lang="en-US"/>
          </a:p>
        </p:txBody>
      </p:sp>
    </p:spTree>
    <p:extLst>
      <p:ext uri="{BB962C8B-B14F-4D97-AF65-F5344CB8AC3E}">
        <p14:creationId xmlns:p14="http://schemas.microsoft.com/office/powerpoint/2010/main" val="5230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59B79-E5CE-44BE-A972-1649357CA830}" type="slidenum">
              <a:rPr lang="en-US" smtClean="0"/>
              <a:t>1</a:t>
            </a:fld>
            <a:endParaRPr lang="en-US"/>
          </a:p>
        </p:txBody>
      </p:sp>
    </p:spTree>
    <p:extLst>
      <p:ext uri="{BB962C8B-B14F-4D97-AF65-F5344CB8AC3E}">
        <p14:creationId xmlns:p14="http://schemas.microsoft.com/office/powerpoint/2010/main" val="286108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6014-8847-E1CF-C9A0-7D0323BD4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71B87-D989-F77A-1660-514D2423C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4B502-C829-F8B9-F73A-A433A16F2B6D}"/>
              </a:ext>
            </a:extLst>
          </p:cNvPr>
          <p:cNvSpPr>
            <a:spLocks noGrp="1"/>
          </p:cNvSpPr>
          <p:nvPr>
            <p:ph type="body" idx="1"/>
          </p:nvPr>
        </p:nvSpPr>
        <p:spPr/>
        <p:txBody>
          <a:bodyPr/>
          <a:lstStyle/>
          <a:p>
            <a:r>
              <a:rPr lang="en-US" dirty="0"/>
              <a:t>https://raw.githubusercontent.com/espressif/arduino-esp32/gh-pages/package_esp32_index.json</a:t>
            </a:r>
          </a:p>
        </p:txBody>
      </p:sp>
      <p:sp>
        <p:nvSpPr>
          <p:cNvPr id="4" name="Slide Number Placeholder 3">
            <a:extLst>
              <a:ext uri="{FF2B5EF4-FFF2-40B4-BE49-F238E27FC236}">
                <a16:creationId xmlns:a16="http://schemas.microsoft.com/office/drawing/2014/main" id="{D1173E85-6E91-334C-3301-DB8755A4F7DB}"/>
              </a:ext>
            </a:extLst>
          </p:cNvPr>
          <p:cNvSpPr>
            <a:spLocks noGrp="1"/>
          </p:cNvSpPr>
          <p:nvPr>
            <p:ph type="sldNum" sz="quarter" idx="5"/>
          </p:nvPr>
        </p:nvSpPr>
        <p:spPr/>
        <p:txBody>
          <a:bodyPr/>
          <a:lstStyle/>
          <a:p>
            <a:fld id="{B0159B79-E5CE-44BE-A972-1649357CA830}" type="slidenum">
              <a:rPr lang="en-US" smtClean="0"/>
              <a:t>16</a:t>
            </a:fld>
            <a:endParaRPr lang="en-US"/>
          </a:p>
        </p:txBody>
      </p:sp>
    </p:spTree>
    <p:extLst>
      <p:ext uri="{BB962C8B-B14F-4D97-AF65-F5344CB8AC3E}">
        <p14:creationId xmlns:p14="http://schemas.microsoft.com/office/powerpoint/2010/main" val="123098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8015C-0E62-0A63-7545-5A9DC6B74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AAD23-8C8F-7AB1-3A47-B34D6CC8C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71F7F-E8D2-2C91-6A06-87ED1CE1600A}"/>
              </a:ext>
            </a:extLst>
          </p:cNvPr>
          <p:cNvSpPr>
            <a:spLocks noGrp="1"/>
          </p:cNvSpPr>
          <p:nvPr>
            <p:ph type="body" idx="1"/>
          </p:nvPr>
        </p:nvSpPr>
        <p:spPr/>
        <p:txBody>
          <a:bodyPr/>
          <a:lstStyle/>
          <a:p>
            <a:r>
              <a:rPr lang="en-US" dirty="0"/>
              <a:t>https://raw.githubusercontent.com/espressif/arduino-esp32/gh-pages/package_esp32_index.json</a:t>
            </a:r>
          </a:p>
        </p:txBody>
      </p:sp>
      <p:sp>
        <p:nvSpPr>
          <p:cNvPr id="4" name="Slide Number Placeholder 3">
            <a:extLst>
              <a:ext uri="{FF2B5EF4-FFF2-40B4-BE49-F238E27FC236}">
                <a16:creationId xmlns:a16="http://schemas.microsoft.com/office/drawing/2014/main" id="{10F5A682-3F7C-5903-B7FA-B23F8FD25D43}"/>
              </a:ext>
            </a:extLst>
          </p:cNvPr>
          <p:cNvSpPr>
            <a:spLocks noGrp="1"/>
          </p:cNvSpPr>
          <p:nvPr>
            <p:ph type="sldNum" sz="quarter" idx="5"/>
          </p:nvPr>
        </p:nvSpPr>
        <p:spPr/>
        <p:txBody>
          <a:bodyPr/>
          <a:lstStyle/>
          <a:p>
            <a:fld id="{B0159B79-E5CE-44BE-A972-1649357CA830}" type="slidenum">
              <a:rPr lang="en-US" smtClean="0"/>
              <a:t>17</a:t>
            </a:fld>
            <a:endParaRPr lang="en-US"/>
          </a:p>
        </p:txBody>
      </p:sp>
    </p:spTree>
    <p:extLst>
      <p:ext uri="{BB962C8B-B14F-4D97-AF65-F5344CB8AC3E}">
        <p14:creationId xmlns:p14="http://schemas.microsoft.com/office/powerpoint/2010/main" val="104148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A3F6-990A-09D8-445F-2169787A0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C38DBD-AC9C-DC6B-0B0F-6B576B400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AF618-0947-E9ED-BD95-AD81E4447492}"/>
              </a:ext>
            </a:extLst>
          </p:cNvPr>
          <p:cNvSpPr>
            <a:spLocks noGrp="1"/>
          </p:cNvSpPr>
          <p:nvPr>
            <p:ph type="body" idx="1"/>
          </p:nvPr>
        </p:nvSpPr>
        <p:spPr/>
        <p:txBody>
          <a:bodyPr/>
          <a:lstStyle/>
          <a:p>
            <a:r>
              <a:rPr lang="en-US" dirty="0"/>
              <a:t>https://raw.githubusercontent.com/espressif/arduino-esp32/gh-pages/package_esp32_index.json</a:t>
            </a:r>
          </a:p>
        </p:txBody>
      </p:sp>
      <p:sp>
        <p:nvSpPr>
          <p:cNvPr id="4" name="Slide Number Placeholder 3">
            <a:extLst>
              <a:ext uri="{FF2B5EF4-FFF2-40B4-BE49-F238E27FC236}">
                <a16:creationId xmlns:a16="http://schemas.microsoft.com/office/drawing/2014/main" id="{C3EF783D-FE1C-970E-303D-97BF251F6244}"/>
              </a:ext>
            </a:extLst>
          </p:cNvPr>
          <p:cNvSpPr>
            <a:spLocks noGrp="1"/>
          </p:cNvSpPr>
          <p:nvPr>
            <p:ph type="sldNum" sz="quarter" idx="5"/>
          </p:nvPr>
        </p:nvSpPr>
        <p:spPr/>
        <p:txBody>
          <a:bodyPr/>
          <a:lstStyle/>
          <a:p>
            <a:fld id="{B0159B79-E5CE-44BE-A972-1649357CA830}" type="slidenum">
              <a:rPr lang="en-US" smtClean="0"/>
              <a:t>18</a:t>
            </a:fld>
            <a:endParaRPr lang="en-US"/>
          </a:p>
        </p:txBody>
      </p:sp>
    </p:spTree>
    <p:extLst>
      <p:ext uri="{BB962C8B-B14F-4D97-AF65-F5344CB8AC3E}">
        <p14:creationId xmlns:p14="http://schemas.microsoft.com/office/powerpoint/2010/main" val="144396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4043"/>
                </a:solidFill>
                <a:effectLst/>
                <a:latin typeface="Roboto" panose="02000000000000000000" pitchFamily="2" charset="0"/>
              </a:rPr>
              <a:t>Using Raspberry as a 5Ghz </a:t>
            </a:r>
            <a:r>
              <a:rPr lang="en-US" b="0" i="0" dirty="0" err="1">
                <a:solidFill>
                  <a:srgbClr val="3C4043"/>
                </a:solidFill>
                <a:effectLst/>
                <a:latin typeface="Roboto" panose="02000000000000000000" pitchFamily="2" charset="0"/>
              </a:rPr>
              <a:t>Wifi</a:t>
            </a:r>
            <a:r>
              <a:rPr lang="en-US" b="0" i="0" dirty="0">
                <a:solidFill>
                  <a:srgbClr val="3C4043"/>
                </a:solidFill>
                <a:effectLst/>
                <a:latin typeface="Roboto" panose="02000000000000000000" pitchFamily="2" charset="0"/>
              </a:rPr>
              <a:t> Connection Intermediary</a:t>
            </a:r>
            <a:endParaRPr lang="en-US" dirty="0"/>
          </a:p>
        </p:txBody>
      </p:sp>
      <p:sp>
        <p:nvSpPr>
          <p:cNvPr id="4" name="Slide Number Placeholder 3"/>
          <p:cNvSpPr>
            <a:spLocks noGrp="1"/>
          </p:cNvSpPr>
          <p:nvPr>
            <p:ph type="sldNum" sz="quarter" idx="5"/>
          </p:nvPr>
        </p:nvSpPr>
        <p:spPr/>
        <p:txBody>
          <a:bodyPr/>
          <a:lstStyle/>
          <a:p>
            <a:fld id="{B0159B79-E5CE-44BE-A972-1649357CA830}" type="slidenum">
              <a:rPr lang="en-US" smtClean="0"/>
              <a:t>19</a:t>
            </a:fld>
            <a:endParaRPr lang="en-US"/>
          </a:p>
        </p:txBody>
      </p:sp>
    </p:spTree>
    <p:extLst>
      <p:ext uri="{BB962C8B-B14F-4D97-AF65-F5344CB8AC3E}">
        <p14:creationId xmlns:p14="http://schemas.microsoft.com/office/powerpoint/2010/main" val="351130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to use the ESP32 OR Bride ESPNOW method</a:t>
            </a: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directly at the production site to check for interference</a:t>
            </a:r>
          </a:p>
        </p:txBody>
      </p:sp>
      <p:sp>
        <p:nvSpPr>
          <p:cNvPr id="4" name="Slide Number Placeholder 3"/>
          <p:cNvSpPr>
            <a:spLocks noGrp="1"/>
          </p:cNvSpPr>
          <p:nvPr>
            <p:ph type="sldNum" sz="quarter" idx="5"/>
          </p:nvPr>
        </p:nvSpPr>
        <p:spPr/>
        <p:txBody>
          <a:bodyPr/>
          <a:lstStyle/>
          <a:p>
            <a:fld id="{B0159B79-E5CE-44BE-A972-1649357CA830}" type="slidenum">
              <a:rPr lang="en-US" smtClean="0"/>
              <a:t>20</a:t>
            </a:fld>
            <a:endParaRPr lang="en-US"/>
          </a:p>
        </p:txBody>
      </p:sp>
    </p:spTree>
    <p:extLst>
      <p:ext uri="{BB962C8B-B14F-4D97-AF65-F5344CB8AC3E}">
        <p14:creationId xmlns:p14="http://schemas.microsoft.com/office/powerpoint/2010/main" val="816431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library provides the ability to connect devices to a WebSocket server.</a:t>
            </a:r>
          </a:p>
        </p:txBody>
      </p:sp>
      <p:sp>
        <p:nvSpPr>
          <p:cNvPr id="4" name="Slide Number Placeholder 3"/>
          <p:cNvSpPr>
            <a:spLocks noGrp="1"/>
          </p:cNvSpPr>
          <p:nvPr>
            <p:ph type="sldNum" sz="quarter" idx="5"/>
          </p:nvPr>
        </p:nvSpPr>
        <p:spPr/>
        <p:txBody>
          <a:bodyPr/>
          <a:lstStyle/>
          <a:p>
            <a:fld id="{B0159B79-E5CE-44BE-A972-1649357CA830}" type="slidenum">
              <a:rPr lang="en-US" smtClean="0"/>
              <a:t>21</a:t>
            </a:fld>
            <a:endParaRPr lang="en-US"/>
          </a:p>
        </p:txBody>
      </p:sp>
    </p:spTree>
    <p:extLst>
      <p:ext uri="{BB962C8B-B14F-4D97-AF65-F5344CB8AC3E}">
        <p14:creationId xmlns:p14="http://schemas.microsoft.com/office/powerpoint/2010/main" val="225011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a structure named </a:t>
            </a:r>
            <a:r>
              <a:rPr lang="en-US" dirty="0" err="1"/>
              <a:t>QRItem</a:t>
            </a:r>
            <a:r>
              <a:rPr lang="en-US" dirty="0"/>
              <a:t> to contain the data of a QR code. This structure will then be used as the data type for the elements in the </a:t>
            </a:r>
            <a:r>
              <a:rPr lang="en-US" dirty="0" err="1"/>
              <a:t>FreeRTOS</a:t>
            </a:r>
            <a:r>
              <a:rPr lang="en-US" dirty="0"/>
              <a:t> queue.</a:t>
            </a:r>
          </a:p>
        </p:txBody>
      </p:sp>
      <p:sp>
        <p:nvSpPr>
          <p:cNvPr id="4" name="Slide Number Placeholder 3"/>
          <p:cNvSpPr>
            <a:spLocks noGrp="1"/>
          </p:cNvSpPr>
          <p:nvPr>
            <p:ph type="sldNum" sz="quarter" idx="5"/>
          </p:nvPr>
        </p:nvSpPr>
        <p:spPr/>
        <p:txBody>
          <a:bodyPr/>
          <a:lstStyle/>
          <a:p>
            <a:fld id="{B0159B79-E5CE-44BE-A972-1649357CA830}" type="slidenum">
              <a:rPr lang="en-US" smtClean="0"/>
              <a:t>23</a:t>
            </a:fld>
            <a:endParaRPr lang="en-US"/>
          </a:p>
        </p:txBody>
      </p:sp>
    </p:spTree>
    <p:extLst>
      <p:ext uri="{BB962C8B-B14F-4D97-AF65-F5344CB8AC3E}">
        <p14:creationId xmlns:p14="http://schemas.microsoft.com/office/powerpoint/2010/main" val="393456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webSocketEvent</a:t>
            </a:r>
            <a:r>
              <a:rPr lang="en-US" sz="1200" b="0" i="0" kern="1200" dirty="0">
                <a:solidFill>
                  <a:schemeClr val="tx1"/>
                </a:solidFill>
                <a:effectLst/>
                <a:latin typeface="+mn-lt"/>
                <a:ea typeface="+mn-ea"/>
                <a:cs typeface="+mn-cs"/>
              </a:rPr>
              <a:t> function is an event handler registered with the </a:t>
            </a:r>
            <a:r>
              <a:rPr lang="en-US" sz="1200" b="0" i="0" kern="1200" dirty="0" err="1">
                <a:solidFill>
                  <a:schemeClr val="tx1"/>
                </a:solidFill>
                <a:effectLst/>
                <a:latin typeface="+mn-lt"/>
                <a:ea typeface="+mn-ea"/>
                <a:cs typeface="+mn-cs"/>
              </a:rPr>
              <a:t>WebSocketsClient</a:t>
            </a:r>
            <a:r>
              <a:rPr lang="en-US" sz="1200" b="0" i="0" kern="1200" dirty="0">
                <a:solidFill>
                  <a:schemeClr val="tx1"/>
                </a:solidFill>
                <a:effectLst/>
                <a:latin typeface="+mn-lt"/>
                <a:ea typeface="+mn-ea"/>
                <a:cs typeface="+mn-cs"/>
              </a:rPr>
              <a:t> library to listen and react to various events that occur during WebSocket communication.</a:t>
            </a:r>
            <a:endParaRPr lang="en-US" dirty="0"/>
          </a:p>
        </p:txBody>
      </p:sp>
      <p:sp>
        <p:nvSpPr>
          <p:cNvPr id="4" name="Slide Number Placeholder 3"/>
          <p:cNvSpPr>
            <a:spLocks noGrp="1"/>
          </p:cNvSpPr>
          <p:nvPr>
            <p:ph type="sldNum" sz="quarter" idx="5"/>
          </p:nvPr>
        </p:nvSpPr>
        <p:spPr/>
        <p:txBody>
          <a:bodyPr/>
          <a:lstStyle/>
          <a:p>
            <a:fld id="{B0159B79-E5CE-44BE-A972-1649357CA830}" type="slidenum">
              <a:rPr lang="en-US" smtClean="0"/>
              <a:t>24</a:t>
            </a:fld>
            <a:endParaRPr lang="en-US"/>
          </a:p>
        </p:txBody>
      </p:sp>
    </p:spTree>
    <p:extLst>
      <p:ext uri="{BB962C8B-B14F-4D97-AF65-F5344CB8AC3E}">
        <p14:creationId xmlns:p14="http://schemas.microsoft.com/office/powerpoint/2010/main" val="1430127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Retrieve and perform data processing</a:t>
            </a:r>
          </a:p>
        </p:txBody>
      </p:sp>
      <p:sp>
        <p:nvSpPr>
          <p:cNvPr id="4" name="Slide Number Placeholder 3"/>
          <p:cNvSpPr>
            <a:spLocks noGrp="1"/>
          </p:cNvSpPr>
          <p:nvPr>
            <p:ph type="sldNum" sz="quarter" idx="5"/>
          </p:nvPr>
        </p:nvSpPr>
        <p:spPr/>
        <p:txBody>
          <a:bodyPr/>
          <a:lstStyle/>
          <a:p>
            <a:fld id="{B0159B79-E5CE-44BE-A972-1649357CA830}" type="slidenum">
              <a:rPr lang="en-US" smtClean="0"/>
              <a:t>25</a:t>
            </a:fld>
            <a:endParaRPr lang="en-US"/>
          </a:p>
        </p:txBody>
      </p:sp>
    </p:spTree>
    <p:extLst>
      <p:ext uri="{BB962C8B-B14F-4D97-AF65-F5344CB8AC3E}">
        <p14:creationId xmlns:p14="http://schemas.microsoft.com/office/powerpoint/2010/main" val="3518874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C6B4-3115-7378-B4AD-ED50EE889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D0007-BA24-6037-0F44-88BE9C2A2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BEECF-2074-8A9C-9F77-4AC3729CAD50}"/>
              </a:ext>
            </a:extLst>
          </p:cNvPr>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initial declaration for the task (Task) that handles WebSocket communication (named </a:t>
            </a:r>
            <a:r>
              <a:rPr lang="en-US" sz="1200" b="0" i="0" kern="1200" dirty="0" err="1">
                <a:solidFill>
                  <a:schemeClr val="tx1"/>
                </a:solidFill>
                <a:effectLst/>
                <a:latin typeface="+mn-lt"/>
                <a:ea typeface="+mn-ea"/>
                <a:cs typeface="+mn-cs"/>
              </a:rPr>
              <a:t>WSTask</a:t>
            </a:r>
            <a:r>
              <a:rPr lang="en-US" sz="1200" b="0" i="0"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9F46247C-1786-74CF-A4A3-E6EDDA18E27F}"/>
              </a:ext>
            </a:extLst>
          </p:cNvPr>
          <p:cNvSpPr>
            <a:spLocks noGrp="1"/>
          </p:cNvSpPr>
          <p:nvPr>
            <p:ph type="sldNum" sz="quarter" idx="5"/>
          </p:nvPr>
        </p:nvSpPr>
        <p:spPr/>
        <p:txBody>
          <a:bodyPr/>
          <a:lstStyle/>
          <a:p>
            <a:fld id="{B0159B79-E5CE-44BE-A972-1649357CA830}" type="slidenum">
              <a:rPr lang="en-US" smtClean="0"/>
              <a:t>26</a:t>
            </a:fld>
            <a:endParaRPr lang="en-US"/>
          </a:p>
        </p:txBody>
      </p:sp>
    </p:spTree>
    <p:extLst>
      <p:ext uri="{BB962C8B-B14F-4D97-AF65-F5344CB8AC3E}">
        <p14:creationId xmlns:p14="http://schemas.microsoft.com/office/powerpoint/2010/main" val="20907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159B79-E5CE-44BE-A972-1649357CA830}" type="slidenum">
              <a:rPr lang="en-US" smtClean="0"/>
              <a:t>2</a:t>
            </a:fld>
            <a:endParaRPr lang="en-US"/>
          </a:p>
        </p:txBody>
      </p:sp>
    </p:spTree>
    <p:extLst>
      <p:ext uri="{BB962C8B-B14F-4D97-AF65-F5344CB8AC3E}">
        <p14:creationId xmlns:p14="http://schemas.microsoft.com/office/powerpoint/2010/main" val="3511301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5C60-5C7C-E4B7-D4D7-16C735C32B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EF0BE-5B86-B7C1-E589-1A06CBED8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D9F6E-4143-BF35-A39E-35883EB66060}"/>
              </a:ext>
            </a:extLst>
          </p:cNvPr>
          <p:cNvSpPr>
            <a:spLocks noGrp="1"/>
          </p:cNvSpPr>
          <p:nvPr>
            <p:ph type="body" idx="1"/>
          </p:nvPr>
        </p:nvSpPr>
        <p:spPr/>
        <p:txBody>
          <a:bodyPr/>
          <a:lstStyle/>
          <a:p>
            <a:r>
              <a:rPr lang="en-US" dirty="0"/>
              <a:t>Render to interface</a:t>
            </a:r>
          </a:p>
        </p:txBody>
      </p:sp>
      <p:sp>
        <p:nvSpPr>
          <p:cNvPr id="4" name="Slide Number Placeholder 3">
            <a:extLst>
              <a:ext uri="{FF2B5EF4-FFF2-40B4-BE49-F238E27FC236}">
                <a16:creationId xmlns:a16="http://schemas.microsoft.com/office/drawing/2014/main" id="{B00E65F7-2910-9F2C-041A-8D9583321A86}"/>
              </a:ext>
            </a:extLst>
          </p:cNvPr>
          <p:cNvSpPr>
            <a:spLocks noGrp="1"/>
          </p:cNvSpPr>
          <p:nvPr>
            <p:ph type="sldNum" sz="quarter" idx="5"/>
          </p:nvPr>
        </p:nvSpPr>
        <p:spPr/>
        <p:txBody>
          <a:bodyPr/>
          <a:lstStyle/>
          <a:p>
            <a:fld id="{B0159B79-E5CE-44BE-A972-1649357CA830}" type="slidenum">
              <a:rPr lang="en-US" smtClean="0"/>
              <a:t>27</a:t>
            </a:fld>
            <a:endParaRPr lang="en-US"/>
          </a:p>
        </p:txBody>
      </p:sp>
    </p:spTree>
    <p:extLst>
      <p:ext uri="{BB962C8B-B14F-4D97-AF65-F5344CB8AC3E}">
        <p14:creationId xmlns:p14="http://schemas.microsoft.com/office/powerpoint/2010/main" val="3910223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53A6-0727-908D-38CB-0061195BD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69156-4FD1-A3E0-7E13-38AF34802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401C8-D9EE-6039-1392-D8ED3B72EC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1552BF-7A16-1C14-F815-CCEC32D14D90}"/>
              </a:ext>
            </a:extLst>
          </p:cNvPr>
          <p:cNvSpPr>
            <a:spLocks noGrp="1"/>
          </p:cNvSpPr>
          <p:nvPr>
            <p:ph type="sldNum" sz="quarter" idx="5"/>
          </p:nvPr>
        </p:nvSpPr>
        <p:spPr/>
        <p:txBody>
          <a:bodyPr/>
          <a:lstStyle/>
          <a:p>
            <a:fld id="{B0159B79-E5CE-44BE-A972-1649357CA830}" type="slidenum">
              <a:rPr lang="en-US" smtClean="0"/>
              <a:t>3</a:t>
            </a:fld>
            <a:endParaRPr lang="en-US"/>
          </a:p>
        </p:txBody>
      </p:sp>
    </p:spTree>
    <p:extLst>
      <p:ext uri="{BB962C8B-B14F-4D97-AF65-F5344CB8AC3E}">
        <p14:creationId xmlns:p14="http://schemas.microsoft.com/office/powerpoint/2010/main" val="316065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820AB-36DE-179F-F6BF-2CE5E607F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C29C5-B5F4-FE17-7115-96A6527D2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2931B-57F8-9F19-E8BE-9408484EEC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4EF5F-F27E-EBAF-B116-A7E1CA5A406F}"/>
              </a:ext>
            </a:extLst>
          </p:cNvPr>
          <p:cNvSpPr>
            <a:spLocks noGrp="1"/>
          </p:cNvSpPr>
          <p:nvPr>
            <p:ph type="sldNum" sz="quarter" idx="5"/>
          </p:nvPr>
        </p:nvSpPr>
        <p:spPr/>
        <p:txBody>
          <a:bodyPr/>
          <a:lstStyle/>
          <a:p>
            <a:fld id="{B0159B79-E5CE-44BE-A972-1649357CA830}" type="slidenum">
              <a:rPr lang="en-US" smtClean="0"/>
              <a:t>4</a:t>
            </a:fld>
            <a:endParaRPr lang="en-US"/>
          </a:p>
        </p:txBody>
      </p:sp>
    </p:spTree>
    <p:extLst>
      <p:ext uri="{BB962C8B-B14F-4D97-AF65-F5344CB8AC3E}">
        <p14:creationId xmlns:p14="http://schemas.microsoft.com/office/powerpoint/2010/main" val="39969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CC1BF-8DAD-A810-84F5-78747B4FE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2C0CF-8343-2B47-D2DC-7A8183CFA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2ED252-2F80-910E-D1E8-CFED4C643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BD5CF-BBA9-1CEF-5BF3-E0C1C3E959A4}"/>
              </a:ext>
            </a:extLst>
          </p:cNvPr>
          <p:cNvSpPr>
            <a:spLocks noGrp="1"/>
          </p:cNvSpPr>
          <p:nvPr>
            <p:ph type="sldNum" sz="quarter" idx="5"/>
          </p:nvPr>
        </p:nvSpPr>
        <p:spPr/>
        <p:txBody>
          <a:bodyPr/>
          <a:lstStyle/>
          <a:p>
            <a:fld id="{B0159B79-E5CE-44BE-A972-1649357CA830}" type="slidenum">
              <a:rPr lang="en-US" smtClean="0"/>
              <a:t>5</a:t>
            </a:fld>
            <a:endParaRPr lang="en-US"/>
          </a:p>
        </p:txBody>
      </p:sp>
    </p:spTree>
    <p:extLst>
      <p:ext uri="{BB962C8B-B14F-4D97-AF65-F5344CB8AC3E}">
        <p14:creationId xmlns:p14="http://schemas.microsoft.com/office/powerpoint/2010/main" val="201569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06EC-C57A-9A3E-57EB-65649A9A0D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97A13-8154-6972-CD1E-8C8ACCA87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21883-2B57-634C-14C8-8DF3E1AA7E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F0F921-54DB-7F89-F84A-D4CDAA8B2F15}"/>
              </a:ext>
            </a:extLst>
          </p:cNvPr>
          <p:cNvSpPr>
            <a:spLocks noGrp="1"/>
          </p:cNvSpPr>
          <p:nvPr>
            <p:ph type="sldNum" sz="quarter" idx="5"/>
          </p:nvPr>
        </p:nvSpPr>
        <p:spPr/>
        <p:txBody>
          <a:bodyPr/>
          <a:lstStyle/>
          <a:p>
            <a:fld id="{B0159B79-E5CE-44BE-A972-1649357CA830}" type="slidenum">
              <a:rPr lang="en-US" smtClean="0"/>
              <a:t>6</a:t>
            </a:fld>
            <a:endParaRPr lang="en-US"/>
          </a:p>
        </p:txBody>
      </p:sp>
    </p:spTree>
    <p:extLst>
      <p:ext uri="{BB962C8B-B14F-4D97-AF65-F5344CB8AC3E}">
        <p14:creationId xmlns:p14="http://schemas.microsoft.com/office/powerpoint/2010/main" val="163982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BAD5-727B-175A-099F-82DAD8670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FB4F7-EC13-A1F9-C4B4-8963A70A3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9C5AB-0DA0-8DA0-3A0B-EB400B0F02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87478C-2E20-E64E-7E5F-8FA3EFCB8439}"/>
              </a:ext>
            </a:extLst>
          </p:cNvPr>
          <p:cNvSpPr>
            <a:spLocks noGrp="1"/>
          </p:cNvSpPr>
          <p:nvPr>
            <p:ph type="sldNum" sz="quarter" idx="5"/>
          </p:nvPr>
        </p:nvSpPr>
        <p:spPr/>
        <p:txBody>
          <a:bodyPr/>
          <a:lstStyle/>
          <a:p>
            <a:fld id="{B0159B79-E5CE-44BE-A972-1649357CA830}" type="slidenum">
              <a:rPr lang="en-US" smtClean="0"/>
              <a:t>7</a:t>
            </a:fld>
            <a:endParaRPr lang="en-US"/>
          </a:p>
        </p:txBody>
      </p:sp>
    </p:spTree>
    <p:extLst>
      <p:ext uri="{BB962C8B-B14F-4D97-AF65-F5344CB8AC3E}">
        <p14:creationId xmlns:p14="http://schemas.microsoft.com/office/powerpoint/2010/main" val="382608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C336-D7DF-CDF5-171E-BCFB3029F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CC17B-2FA9-273B-865A-F2BFD59F4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FF190-5BDA-C29E-E42B-DB8EDDBA9D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85DFE6-C272-EE48-244E-2D20398D6FCA}"/>
              </a:ext>
            </a:extLst>
          </p:cNvPr>
          <p:cNvSpPr>
            <a:spLocks noGrp="1"/>
          </p:cNvSpPr>
          <p:nvPr>
            <p:ph type="sldNum" sz="quarter" idx="5"/>
          </p:nvPr>
        </p:nvSpPr>
        <p:spPr/>
        <p:txBody>
          <a:bodyPr/>
          <a:lstStyle/>
          <a:p>
            <a:fld id="{B0159B79-E5CE-44BE-A972-1649357CA830}" type="slidenum">
              <a:rPr lang="en-US" smtClean="0"/>
              <a:t>8</a:t>
            </a:fld>
            <a:endParaRPr lang="en-US"/>
          </a:p>
        </p:txBody>
      </p:sp>
    </p:spTree>
    <p:extLst>
      <p:ext uri="{BB962C8B-B14F-4D97-AF65-F5344CB8AC3E}">
        <p14:creationId xmlns:p14="http://schemas.microsoft.com/office/powerpoint/2010/main" val="360379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3CDE3-379B-36D2-2F43-36AD3CB69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2AB57-8165-0482-5B8A-FDB384FD5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B680F-5D12-1415-1171-5B1B6AB316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ED088B-E3F9-0891-D242-1B0C24F8F2C6}"/>
              </a:ext>
            </a:extLst>
          </p:cNvPr>
          <p:cNvSpPr>
            <a:spLocks noGrp="1"/>
          </p:cNvSpPr>
          <p:nvPr>
            <p:ph type="sldNum" sz="quarter" idx="5"/>
          </p:nvPr>
        </p:nvSpPr>
        <p:spPr/>
        <p:txBody>
          <a:bodyPr/>
          <a:lstStyle/>
          <a:p>
            <a:fld id="{B0159B79-E5CE-44BE-A972-1649357CA830}" type="slidenum">
              <a:rPr lang="en-US" smtClean="0"/>
              <a:t>9</a:t>
            </a:fld>
            <a:endParaRPr lang="en-US"/>
          </a:p>
        </p:txBody>
      </p:sp>
    </p:spTree>
    <p:extLst>
      <p:ext uri="{BB962C8B-B14F-4D97-AF65-F5344CB8AC3E}">
        <p14:creationId xmlns:p14="http://schemas.microsoft.com/office/powerpoint/2010/main" val="293306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3BAE54-0777-4147-9D77-59ED4027ACB8}" type="datetime1">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6768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F8DDF4-61B0-483B-B215-A144484C5FFF}" type="datetime1">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6590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1D76AA-A96F-42AF-A482-A0D9FB9FFECD}" type="datetime1">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94767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FFEA37-C55F-4304-AF43-BA5F855656D0}" type="datetime1">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494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C55B08-C247-40FA-BC64-A45CEAB7D040}" type="datetime1">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65947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115F13-8CEF-4FB6-8F66-69B72E534133}" type="datetime1">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176168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C4BF8B-9795-4B8D-8698-8204F6A6E7BD}" type="datetime1">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312647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CFE43A-77B7-4AE4-AECB-DAB36679FB49}" type="datetime1">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2351941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564B9-25B5-492F-9A14-27829E750603}" type="datetime1">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339096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594051-76E5-41F9-BE3A-8200D082D8D3}" type="datetime1">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329199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6BC690-C8C7-45AE-A728-722F2E7636A8}" type="datetime1">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91640-8B5B-4626-8DE0-278527A8A938}" type="slidenum">
              <a:rPr lang="en-US" smtClean="0"/>
              <a:t>‹#›</a:t>
            </a:fld>
            <a:endParaRPr lang="en-US"/>
          </a:p>
        </p:txBody>
      </p:sp>
    </p:spTree>
    <p:extLst>
      <p:ext uri="{BB962C8B-B14F-4D97-AF65-F5344CB8AC3E}">
        <p14:creationId xmlns:p14="http://schemas.microsoft.com/office/powerpoint/2010/main" val="3868071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24912854-9643-4048-BC45-74225F8E67A7}" type="datetime1">
              <a:rPr lang="en-US" smtClean="0"/>
              <a:pPr/>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35326" y="79288"/>
            <a:ext cx="397625" cy="365125"/>
          </a:xfrm>
          <a:prstGeom prst="rect">
            <a:avLst/>
          </a:prstGeom>
        </p:spPr>
        <p:txBody>
          <a:bodyPr vert="horz" lIns="91440" tIns="45720" rIns="91440" bIns="45720" rtlCol="0" anchor="ctr"/>
          <a:lstStyle>
            <a:lvl1pPr algn="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06991640-8B5B-4626-8DE0-278527A8A938}" type="slidenum">
              <a:rPr lang="en-US" smtClean="0"/>
              <a:pPr/>
              <a:t>‹#›</a:t>
            </a:fld>
            <a:endParaRPr lang="en-US"/>
          </a:p>
        </p:txBody>
      </p:sp>
      <p:cxnSp>
        <p:nvCxnSpPr>
          <p:cNvPr id="10" name="Straight Connector 9"/>
          <p:cNvCxnSpPr/>
          <p:nvPr userDrawn="1"/>
        </p:nvCxnSpPr>
        <p:spPr>
          <a:xfrm>
            <a:off x="532011" y="0"/>
            <a:ext cx="0" cy="52370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98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m5stack/M5Unit-QRCode"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cvn-veng:8386/nguyenvietanh/Artemis_esp32/src/branch/main/esp32/esp32_C5"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08B6B-5EBE-17F6-71C3-9E8E0C3D1D3D}"/>
              </a:ext>
            </a:extLst>
          </p:cNvPr>
          <p:cNvPicPr>
            <a:picLocks noChangeAspect="1"/>
          </p:cNvPicPr>
          <p:nvPr/>
        </p:nvPicPr>
        <p:blipFill>
          <a:blip r:embed="rId3"/>
          <a:stretch>
            <a:fillRect/>
          </a:stretch>
        </p:blipFill>
        <p:spPr>
          <a:xfrm>
            <a:off x="796781" y="4000874"/>
            <a:ext cx="531920" cy="531920"/>
          </a:xfrm>
          <a:prstGeom prst="rect">
            <a:avLst/>
          </a:prstGeom>
        </p:spPr>
      </p:pic>
      <p:sp>
        <p:nvSpPr>
          <p:cNvPr id="5" name="TextBox 4">
            <a:extLst>
              <a:ext uri="{FF2B5EF4-FFF2-40B4-BE49-F238E27FC236}">
                <a16:creationId xmlns:a16="http://schemas.microsoft.com/office/drawing/2014/main" id="{20EEE6D0-1B52-CC48-5BFB-FA33D0C99B86}"/>
              </a:ext>
            </a:extLst>
          </p:cNvPr>
          <p:cNvSpPr txBox="1"/>
          <p:nvPr/>
        </p:nvSpPr>
        <p:spPr>
          <a:xfrm>
            <a:off x="1395311" y="4009574"/>
            <a:ext cx="14167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rPr>
              <a:t>Content</a:t>
            </a:r>
          </a:p>
        </p:txBody>
      </p:sp>
      <p:sp>
        <p:nvSpPr>
          <p:cNvPr id="6" name="Right Arrow 6">
            <a:extLst>
              <a:ext uri="{FF2B5EF4-FFF2-40B4-BE49-F238E27FC236}">
                <a16:creationId xmlns:a16="http://schemas.microsoft.com/office/drawing/2014/main" id="{226A963B-E008-A90E-C52E-DF5121141333}"/>
              </a:ext>
            </a:extLst>
          </p:cNvPr>
          <p:cNvSpPr/>
          <p:nvPr/>
        </p:nvSpPr>
        <p:spPr>
          <a:xfrm>
            <a:off x="3200126" y="4347622"/>
            <a:ext cx="543400" cy="1597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7" name="TextBox 6">
            <a:extLst>
              <a:ext uri="{FF2B5EF4-FFF2-40B4-BE49-F238E27FC236}">
                <a16:creationId xmlns:a16="http://schemas.microsoft.com/office/drawing/2014/main" id="{93C894F7-5B46-ACDF-CFA2-6689E427D5B9}"/>
              </a:ext>
            </a:extLst>
          </p:cNvPr>
          <p:cNvSpPr txBox="1"/>
          <p:nvPr/>
        </p:nvSpPr>
        <p:spPr>
          <a:xfrm>
            <a:off x="3743527" y="4199889"/>
            <a:ext cx="6848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rPr>
              <a:t>Background</a:t>
            </a:r>
          </a:p>
        </p:txBody>
      </p:sp>
      <p:sp>
        <p:nvSpPr>
          <p:cNvPr id="8" name="Right Arrow 8">
            <a:extLst>
              <a:ext uri="{FF2B5EF4-FFF2-40B4-BE49-F238E27FC236}">
                <a16:creationId xmlns:a16="http://schemas.microsoft.com/office/drawing/2014/main" id="{BD5F61AA-B04C-4EEE-F872-8DBD7475AC96}"/>
              </a:ext>
            </a:extLst>
          </p:cNvPr>
          <p:cNvSpPr/>
          <p:nvPr/>
        </p:nvSpPr>
        <p:spPr>
          <a:xfrm>
            <a:off x="3200126" y="4882888"/>
            <a:ext cx="543400" cy="1597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9" name="TextBox 8">
            <a:extLst>
              <a:ext uri="{FF2B5EF4-FFF2-40B4-BE49-F238E27FC236}">
                <a16:creationId xmlns:a16="http://schemas.microsoft.com/office/drawing/2014/main" id="{917328B3-0CB0-B368-8E0B-48FDFEB6511A}"/>
              </a:ext>
            </a:extLst>
          </p:cNvPr>
          <p:cNvSpPr txBox="1"/>
          <p:nvPr/>
        </p:nvSpPr>
        <p:spPr>
          <a:xfrm>
            <a:off x="3743526" y="4723109"/>
            <a:ext cx="83262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Sitka Heading Semibold" pitchFamily="2" charset="0"/>
                <a:cs typeface="Times New Roman" panose="02020603050405020304" pitchFamily="18" charset="0"/>
              </a:rPr>
              <a:t>Prepare</a:t>
            </a:r>
            <a:endParaRPr kumimoji="0" lang="en-US" sz="2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endParaRPr>
          </a:p>
        </p:txBody>
      </p:sp>
      <p:sp>
        <p:nvSpPr>
          <p:cNvPr id="10" name="Right Arrow 6">
            <a:extLst>
              <a:ext uri="{FF2B5EF4-FFF2-40B4-BE49-F238E27FC236}">
                <a16:creationId xmlns:a16="http://schemas.microsoft.com/office/drawing/2014/main" id="{79CD7E15-EC2E-AF25-9FD3-49B4B7FB8017}"/>
              </a:ext>
            </a:extLst>
          </p:cNvPr>
          <p:cNvSpPr/>
          <p:nvPr/>
        </p:nvSpPr>
        <p:spPr>
          <a:xfrm>
            <a:off x="3149628" y="6141607"/>
            <a:ext cx="543400" cy="1597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1" name="TextBox 10">
            <a:extLst>
              <a:ext uri="{FF2B5EF4-FFF2-40B4-BE49-F238E27FC236}">
                <a16:creationId xmlns:a16="http://schemas.microsoft.com/office/drawing/2014/main" id="{9E0BFAB1-F66A-5808-9406-CF0D243E9C60}"/>
              </a:ext>
            </a:extLst>
          </p:cNvPr>
          <p:cNvSpPr txBox="1"/>
          <p:nvPr/>
        </p:nvSpPr>
        <p:spPr>
          <a:xfrm>
            <a:off x="3743527" y="5951292"/>
            <a:ext cx="6848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rPr>
              <a:t>How to build code &amp; Apply</a:t>
            </a:r>
          </a:p>
        </p:txBody>
      </p:sp>
      <p:pic>
        <p:nvPicPr>
          <p:cNvPr id="1026" name="Picture 2" descr="IDE DE ARDUINO – ESPloradores">
            <a:extLst>
              <a:ext uri="{FF2B5EF4-FFF2-40B4-BE49-F238E27FC236}">
                <a16:creationId xmlns:a16="http://schemas.microsoft.com/office/drawing/2014/main" id="{B14151CB-1D86-8915-60A6-38694C722F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28" t="33445" r="13593" b="34581"/>
          <a:stretch/>
        </p:blipFill>
        <p:spPr bwMode="auto">
          <a:xfrm>
            <a:off x="58292" y="14367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E8CB7A6-4A49-C69E-F919-5D738649C287}"/>
              </a:ext>
            </a:extLst>
          </p:cNvPr>
          <p:cNvSpPr txBox="1">
            <a:spLocks/>
          </p:cNvSpPr>
          <p:nvPr/>
        </p:nvSpPr>
        <p:spPr>
          <a:xfrm>
            <a:off x="1636684" y="1064915"/>
            <a:ext cx="9572374" cy="3160678"/>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i="1" dirty="0">
                <a:solidFill>
                  <a:srgbClr val="4472C4"/>
                </a:solidFill>
                <a:latin typeface="+mn-lt"/>
                <a:ea typeface="Tahoma" panose="020B0604030504040204" pitchFamily="34" charset="0"/>
                <a:cs typeface="Tahoma" panose="020B0604030504040204" pitchFamily="34" charset="0"/>
              </a:rPr>
              <a:t>Training about ESP32-C5</a:t>
            </a:r>
          </a:p>
        </p:txBody>
      </p:sp>
      <p:sp>
        <p:nvSpPr>
          <p:cNvPr id="2" name="Right Arrow 8">
            <a:extLst>
              <a:ext uri="{FF2B5EF4-FFF2-40B4-BE49-F238E27FC236}">
                <a16:creationId xmlns:a16="http://schemas.microsoft.com/office/drawing/2014/main" id="{9648384B-4E21-08FA-5BB3-48453B826DD2}"/>
              </a:ext>
            </a:extLst>
          </p:cNvPr>
          <p:cNvSpPr/>
          <p:nvPr/>
        </p:nvSpPr>
        <p:spPr>
          <a:xfrm>
            <a:off x="3200126" y="5504141"/>
            <a:ext cx="543400" cy="1597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sp>
        <p:nvSpPr>
          <p:cNvPr id="12" name="TextBox 11">
            <a:extLst>
              <a:ext uri="{FF2B5EF4-FFF2-40B4-BE49-F238E27FC236}">
                <a16:creationId xmlns:a16="http://schemas.microsoft.com/office/drawing/2014/main" id="{B846D06E-EC83-822F-9AF3-947EFF3F7289}"/>
              </a:ext>
            </a:extLst>
          </p:cNvPr>
          <p:cNvSpPr txBox="1"/>
          <p:nvPr/>
        </p:nvSpPr>
        <p:spPr>
          <a:xfrm>
            <a:off x="3743526" y="5344362"/>
            <a:ext cx="83262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Sitka Heading Semibold" pitchFamily="2" charset="0"/>
                <a:cs typeface="Times New Roman" panose="02020603050405020304" pitchFamily="18" charset="0"/>
              </a:rPr>
              <a:t>Peripheral</a:t>
            </a:r>
            <a:endParaRPr kumimoji="0" lang="en-US" sz="2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2255000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789AC-4E5C-DC89-22F6-B3D197D91C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4D0D8-2B6F-0394-2CCF-FBD00A684496}"/>
              </a:ext>
            </a:extLst>
          </p:cNvPr>
          <p:cNvSpPr>
            <a:spLocks noGrp="1"/>
          </p:cNvSpPr>
          <p:nvPr>
            <p:ph type="sldNum" sz="quarter" idx="12"/>
          </p:nvPr>
        </p:nvSpPr>
        <p:spPr/>
        <p:txBody>
          <a:bodyPr/>
          <a:lstStyle/>
          <a:p>
            <a:fld id="{06991640-8B5B-4626-8DE0-278527A8A938}" type="slidenum">
              <a:rPr lang="en-US" smtClean="0"/>
              <a:t>10</a:t>
            </a:fld>
            <a:endParaRPr lang="en-US"/>
          </a:p>
        </p:txBody>
      </p:sp>
      <p:sp>
        <p:nvSpPr>
          <p:cNvPr id="5" name="Slide Number Placeholder 3">
            <a:extLst>
              <a:ext uri="{FF2B5EF4-FFF2-40B4-BE49-F238E27FC236}">
                <a16:creationId xmlns:a16="http://schemas.microsoft.com/office/drawing/2014/main" id="{66E0CC72-4F85-3625-239A-0E46B01B2F6E}"/>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10</a:t>
            </a:fld>
            <a:endParaRPr lang="en-US" dirty="0"/>
          </a:p>
        </p:txBody>
      </p:sp>
      <p:cxnSp>
        <p:nvCxnSpPr>
          <p:cNvPr id="6" name="Connector: Elbow 5">
            <a:extLst>
              <a:ext uri="{FF2B5EF4-FFF2-40B4-BE49-F238E27FC236}">
                <a16:creationId xmlns:a16="http://schemas.microsoft.com/office/drawing/2014/main" id="{34D04730-C46D-F234-26F4-7A7B1C7FBD0E}"/>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6D490CB2-480D-A366-22EE-477FF57FD3D6}"/>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Declare required libraries</a:t>
            </a:r>
          </a:p>
        </p:txBody>
      </p:sp>
      <p:pic>
        <p:nvPicPr>
          <p:cNvPr id="8" name="Picture 2" descr="IDE DE ARDUINO – ESPloradores">
            <a:extLst>
              <a:ext uri="{FF2B5EF4-FFF2-40B4-BE49-F238E27FC236}">
                <a16:creationId xmlns:a16="http://schemas.microsoft.com/office/drawing/2014/main" id="{261521D0-2587-C9E8-56DE-0CA91EB9C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screen shot of a computer program">
            <a:extLst>
              <a:ext uri="{FF2B5EF4-FFF2-40B4-BE49-F238E27FC236}">
                <a16:creationId xmlns:a16="http://schemas.microsoft.com/office/drawing/2014/main" id="{EE0A5156-EF41-3084-8B7E-51E7D07CA987}"/>
              </a:ext>
            </a:extLst>
          </p:cNvPr>
          <p:cNvPicPr>
            <a:picLocks noChangeAspect="1"/>
          </p:cNvPicPr>
          <p:nvPr/>
        </p:nvPicPr>
        <p:blipFill>
          <a:blip r:embed="rId3">
            <a:extLst>
              <a:ext uri="{28A0092B-C50C-407E-A947-70E740481C1C}">
                <a14:useLocalDpi xmlns:a14="http://schemas.microsoft.com/office/drawing/2010/main" val="0"/>
              </a:ext>
            </a:extLst>
          </a:blip>
          <a:srcRect b="65287"/>
          <a:stretch/>
        </p:blipFill>
        <p:spPr>
          <a:xfrm>
            <a:off x="2849926" y="2665300"/>
            <a:ext cx="5448947" cy="1527399"/>
          </a:xfrm>
          <a:prstGeom prst="rect">
            <a:avLst/>
          </a:prstGeom>
        </p:spPr>
      </p:pic>
      <p:sp>
        <p:nvSpPr>
          <p:cNvPr id="3" name="Rectangle 2">
            <a:extLst>
              <a:ext uri="{FF2B5EF4-FFF2-40B4-BE49-F238E27FC236}">
                <a16:creationId xmlns:a16="http://schemas.microsoft.com/office/drawing/2014/main" id="{A12678CF-7D34-E023-2406-C40CA278938A}"/>
              </a:ext>
            </a:extLst>
          </p:cNvPr>
          <p:cNvSpPr/>
          <p:nvPr/>
        </p:nvSpPr>
        <p:spPr>
          <a:xfrm>
            <a:off x="3184853" y="2665300"/>
            <a:ext cx="3070292" cy="11608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8BE5278-300B-0B3D-9A21-8E34D495600A}"/>
              </a:ext>
            </a:extLst>
          </p:cNvPr>
          <p:cNvSpPr txBox="1"/>
          <p:nvPr/>
        </p:nvSpPr>
        <p:spPr>
          <a:xfrm>
            <a:off x="785308" y="1318352"/>
            <a:ext cx="10086109" cy="523220"/>
          </a:xfrm>
          <a:prstGeom prst="rect">
            <a:avLst/>
          </a:prstGeom>
          <a:noFill/>
        </p:spPr>
        <p:txBody>
          <a:bodyPr wrap="square">
            <a:spAutoFit/>
          </a:bodyPr>
          <a:lstStyle/>
          <a:p>
            <a:r>
              <a:rPr lang="en-US" sz="2800" b="1" dirty="0"/>
              <a:t>After installing the library, you need to declare the library to use it.</a:t>
            </a:r>
          </a:p>
        </p:txBody>
      </p:sp>
      <p:sp>
        <p:nvSpPr>
          <p:cNvPr id="17" name="Rectangle: Rounded Corners 16">
            <a:extLst>
              <a:ext uri="{FF2B5EF4-FFF2-40B4-BE49-F238E27FC236}">
                <a16:creationId xmlns:a16="http://schemas.microsoft.com/office/drawing/2014/main" id="{9AAC3355-D713-09E4-4DA9-2507791BA043}"/>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spTree>
    <p:extLst>
      <p:ext uri="{BB962C8B-B14F-4D97-AF65-F5344CB8AC3E}">
        <p14:creationId xmlns:p14="http://schemas.microsoft.com/office/powerpoint/2010/main" val="3740020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518A7-2370-EACA-5E48-4A9D893406A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33E1B-6F60-C828-028C-ED8683BB5A63}"/>
              </a:ext>
            </a:extLst>
          </p:cNvPr>
          <p:cNvSpPr>
            <a:spLocks noGrp="1"/>
          </p:cNvSpPr>
          <p:nvPr>
            <p:ph type="sldNum" sz="quarter" idx="12"/>
          </p:nvPr>
        </p:nvSpPr>
        <p:spPr/>
        <p:txBody>
          <a:bodyPr/>
          <a:lstStyle/>
          <a:p>
            <a:fld id="{06991640-8B5B-4626-8DE0-278527A8A938}" type="slidenum">
              <a:rPr lang="en-US" smtClean="0"/>
              <a:t>11</a:t>
            </a:fld>
            <a:endParaRPr lang="en-US"/>
          </a:p>
        </p:txBody>
      </p:sp>
      <p:sp>
        <p:nvSpPr>
          <p:cNvPr id="5" name="Slide Number Placeholder 3">
            <a:extLst>
              <a:ext uri="{FF2B5EF4-FFF2-40B4-BE49-F238E27FC236}">
                <a16:creationId xmlns:a16="http://schemas.microsoft.com/office/drawing/2014/main" id="{D326B661-8198-8652-5213-C0D3793E8484}"/>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11</a:t>
            </a:fld>
            <a:endParaRPr lang="en-US" dirty="0"/>
          </a:p>
        </p:txBody>
      </p:sp>
      <p:cxnSp>
        <p:nvCxnSpPr>
          <p:cNvPr id="6" name="Connector: Elbow 5">
            <a:extLst>
              <a:ext uri="{FF2B5EF4-FFF2-40B4-BE49-F238E27FC236}">
                <a16:creationId xmlns:a16="http://schemas.microsoft.com/office/drawing/2014/main" id="{7B6CDE4D-CEB7-AA20-2747-C0ADC159189F}"/>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EB5DD3CF-C3A7-8995-693E-A9FC79B400E2}"/>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pic>
        <p:nvPicPr>
          <p:cNvPr id="8" name="Picture 2" descr="IDE DE ARDUINO – ESPloradores">
            <a:extLst>
              <a:ext uri="{FF2B5EF4-FFF2-40B4-BE49-F238E27FC236}">
                <a16:creationId xmlns:a16="http://schemas.microsoft.com/office/drawing/2014/main" id="{2783B0AB-986F-78BE-5427-B8F45C550E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451CEB2B-D60C-77A4-D851-32F67029B184}"/>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Peripheral</a:t>
            </a:r>
          </a:p>
        </p:txBody>
      </p:sp>
      <p:pic>
        <p:nvPicPr>
          <p:cNvPr id="11" name="Picture 10" descr="A computer chip with many colored wires&#10;&#10;AI-generated content may be incorrect.">
            <a:extLst>
              <a:ext uri="{FF2B5EF4-FFF2-40B4-BE49-F238E27FC236}">
                <a16:creationId xmlns:a16="http://schemas.microsoft.com/office/drawing/2014/main" id="{55D4801B-151F-87CF-E812-EE5AB8AE8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24" y="1944576"/>
            <a:ext cx="10252364" cy="4834136"/>
          </a:xfrm>
          <a:prstGeom prst="rect">
            <a:avLst/>
          </a:prstGeom>
        </p:spPr>
      </p:pic>
      <p:sp>
        <p:nvSpPr>
          <p:cNvPr id="13" name="TextBox 12">
            <a:extLst>
              <a:ext uri="{FF2B5EF4-FFF2-40B4-BE49-F238E27FC236}">
                <a16:creationId xmlns:a16="http://schemas.microsoft.com/office/drawing/2014/main" id="{115C82FE-936C-7BDC-117D-D04A7BBD61B8}"/>
              </a:ext>
            </a:extLst>
          </p:cNvPr>
          <p:cNvSpPr txBox="1"/>
          <p:nvPr/>
        </p:nvSpPr>
        <p:spPr>
          <a:xfrm>
            <a:off x="654624" y="1098996"/>
            <a:ext cx="10252363" cy="707886"/>
          </a:xfrm>
          <a:prstGeom prst="rect">
            <a:avLst/>
          </a:prstGeom>
          <a:noFill/>
        </p:spPr>
        <p:txBody>
          <a:bodyPr wrap="square">
            <a:spAutoFit/>
          </a:bodyPr>
          <a:lstStyle/>
          <a:p>
            <a:pPr marL="342900" indent="-342900">
              <a:buFont typeface="Arial" panose="020B0604020202020204" pitchFamily="34" charset="0"/>
              <a:buChar char="•"/>
            </a:pPr>
            <a:r>
              <a:rPr lang="en-US" sz="2000" dirty="0"/>
              <a:t>The ESP32-C5 module has multiple pins (GPIOs) that can perform different functions. These pins are color-coded in the diagram for easy understanding:</a:t>
            </a:r>
          </a:p>
        </p:txBody>
      </p:sp>
    </p:spTree>
    <p:extLst>
      <p:ext uri="{BB962C8B-B14F-4D97-AF65-F5344CB8AC3E}">
        <p14:creationId xmlns:p14="http://schemas.microsoft.com/office/powerpoint/2010/main" val="329465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5CFF-1806-5BE1-F82E-ABB64084D9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3F3125-95A5-3978-BC84-71DF29359133}"/>
              </a:ext>
            </a:extLst>
          </p:cNvPr>
          <p:cNvSpPr>
            <a:spLocks noGrp="1"/>
          </p:cNvSpPr>
          <p:nvPr>
            <p:ph type="sldNum" sz="quarter" idx="12"/>
          </p:nvPr>
        </p:nvSpPr>
        <p:spPr/>
        <p:txBody>
          <a:bodyPr/>
          <a:lstStyle/>
          <a:p>
            <a:fld id="{06991640-8B5B-4626-8DE0-278527A8A938}" type="slidenum">
              <a:rPr lang="en-US" smtClean="0"/>
              <a:t>12</a:t>
            </a:fld>
            <a:endParaRPr lang="en-US"/>
          </a:p>
        </p:txBody>
      </p:sp>
      <p:sp>
        <p:nvSpPr>
          <p:cNvPr id="5" name="Slide Number Placeholder 3">
            <a:extLst>
              <a:ext uri="{FF2B5EF4-FFF2-40B4-BE49-F238E27FC236}">
                <a16:creationId xmlns:a16="http://schemas.microsoft.com/office/drawing/2014/main" id="{B5008CC5-4BA8-FEFB-0E9F-49CE7951EB17}"/>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12</a:t>
            </a:fld>
            <a:endParaRPr lang="en-US" dirty="0"/>
          </a:p>
        </p:txBody>
      </p:sp>
      <p:cxnSp>
        <p:nvCxnSpPr>
          <p:cNvPr id="6" name="Connector: Elbow 5">
            <a:extLst>
              <a:ext uri="{FF2B5EF4-FFF2-40B4-BE49-F238E27FC236}">
                <a16:creationId xmlns:a16="http://schemas.microsoft.com/office/drawing/2014/main" id="{6098747F-B2A8-72AA-8798-91ABE451E891}"/>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40D6AE65-9FF0-3E78-D038-0858ECB322E2}"/>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pic>
        <p:nvPicPr>
          <p:cNvPr id="8" name="Picture 2" descr="IDE DE ARDUINO – ESPloradores">
            <a:extLst>
              <a:ext uri="{FF2B5EF4-FFF2-40B4-BE49-F238E27FC236}">
                <a16:creationId xmlns:a16="http://schemas.microsoft.com/office/drawing/2014/main" id="{5909D90E-0524-2690-7435-3389536FD9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5B320D9B-DD4C-AB3D-F8EC-D8FAED2865AE}"/>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Peripheral</a:t>
            </a:r>
          </a:p>
        </p:txBody>
      </p:sp>
      <p:sp>
        <p:nvSpPr>
          <p:cNvPr id="3" name="TextBox 2">
            <a:extLst>
              <a:ext uri="{FF2B5EF4-FFF2-40B4-BE49-F238E27FC236}">
                <a16:creationId xmlns:a16="http://schemas.microsoft.com/office/drawing/2014/main" id="{D5461E1B-13F0-9046-013B-88477C40614D}"/>
              </a:ext>
            </a:extLst>
          </p:cNvPr>
          <p:cNvSpPr txBox="1"/>
          <p:nvPr/>
        </p:nvSpPr>
        <p:spPr>
          <a:xfrm>
            <a:off x="432951" y="991020"/>
            <a:ext cx="11041419" cy="5940088"/>
          </a:xfrm>
          <a:prstGeom prst="rect">
            <a:avLst/>
          </a:prstGeom>
          <a:noFill/>
        </p:spPr>
        <p:txBody>
          <a:bodyPr wrap="square">
            <a:spAutoFit/>
          </a:bodyPr>
          <a:lstStyle/>
          <a:p>
            <a:pPr marL="342900" indent="-342900">
              <a:buAutoNum type="arabicPeriod"/>
            </a:pPr>
            <a:r>
              <a:rPr lang="en-US" sz="2000" b="1" dirty="0"/>
              <a:t>General GPIO (Green)</a:t>
            </a:r>
          </a:p>
          <a:p>
            <a:pPr marL="342900" indent="-342900">
              <a:buFont typeface="Arial" panose="020B0604020202020204" pitchFamily="34" charset="0"/>
              <a:buChar char="•"/>
            </a:pPr>
            <a:r>
              <a:rPr lang="en-US" sz="2000" dirty="0"/>
              <a:t>These are basic input/output pins.</a:t>
            </a:r>
          </a:p>
          <a:p>
            <a:pPr marL="342900" indent="-342900">
              <a:buFont typeface="Arial" panose="020B0604020202020204" pitchFamily="34" charset="0"/>
              <a:buChar char="•"/>
            </a:pPr>
            <a:r>
              <a:rPr lang="en-US" sz="2000" dirty="0"/>
              <a:t>You can use them to read signals (like from a button) or send signals (like turning on an LED).</a:t>
            </a:r>
          </a:p>
          <a:p>
            <a:pPr marL="342900" indent="-342900">
              <a:buFont typeface="Arial" panose="020B0604020202020204" pitchFamily="34" charset="0"/>
              <a:buChar char="•"/>
            </a:pPr>
            <a:r>
              <a:rPr lang="en-US" sz="2000" dirty="0"/>
              <a:t>Many of them support PWM for controlling brightness or motor speed.</a:t>
            </a:r>
          </a:p>
          <a:p>
            <a:pPr marL="342900" indent="-342900">
              <a:buAutoNum type="arabicPeriod" startAt="2"/>
            </a:pPr>
            <a:r>
              <a:rPr lang="en-US" sz="2000" b="1" dirty="0"/>
              <a:t>Communication Interfaces </a:t>
            </a:r>
          </a:p>
          <a:p>
            <a:pPr marL="342900" indent="-342900">
              <a:buFont typeface="Arial" panose="020B0604020202020204" pitchFamily="34" charset="0"/>
              <a:buChar char="•"/>
            </a:pPr>
            <a:r>
              <a:rPr lang="en-US" sz="2000" b="1" dirty="0"/>
              <a:t>UART (Purple): </a:t>
            </a:r>
            <a:r>
              <a:rPr lang="en-US" sz="2000" dirty="0"/>
              <a:t>For serial communication with other devices (e.g., sensors, GPS).</a:t>
            </a:r>
          </a:p>
          <a:p>
            <a:pPr marL="342900" indent="-342900">
              <a:buFont typeface="Arial" panose="020B0604020202020204" pitchFamily="34" charset="0"/>
              <a:buChar char="•"/>
            </a:pPr>
            <a:r>
              <a:rPr lang="en-US" sz="2000" b="1" dirty="0"/>
              <a:t>SPI (Light Green): </a:t>
            </a:r>
            <a:r>
              <a:rPr lang="en-US" sz="2000" dirty="0"/>
              <a:t>High-speed communication with displays or memory chips.</a:t>
            </a:r>
          </a:p>
          <a:p>
            <a:pPr marL="342900" indent="-342900">
              <a:buFont typeface="Arial" panose="020B0604020202020204" pitchFamily="34" charset="0"/>
              <a:buChar char="•"/>
            </a:pPr>
            <a:r>
              <a:rPr lang="en-US" sz="2000" b="1" dirty="0"/>
              <a:t>I2C (Yellow): </a:t>
            </a:r>
            <a:r>
              <a:rPr lang="en-US" sz="2000" dirty="0"/>
              <a:t>Commonly used for sensors and small modules.</a:t>
            </a:r>
          </a:p>
          <a:p>
            <a:r>
              <a:rPr lang="en-US" sz="2000" b="1" dirty="0"/>
              <a:t>3.   ADC (Pink) </a:t>
            </a:r>
          </a:p>
          <a:p>
            <a:pPr marL="342900" indent="-342900">
              <a:buFont typeface="Arial" panose="020B0604020202020204" pitchFamily="34" charset="0"/>
              <a:buChar char="•"/>
            </a:pPr>
            <a:r>
              <a:rPr lang="en-US" sz="2000" dirty="0"/>
              <a:t>Analog-to-Digital Converter pins.</a:t>
            </a:r>
          </a:p>
          <a:p>
            <a:pPr marL="342900" indent="-342900">
              <a:buFont typeface="Arial" panose="020B0604020202020204" pitchFamily="34" charset="0"/>
              <a:buChar char="•"/>
            </a:pPr>
            <a:r>
              <a:rPr lang="en-US" sz="2000" dirty="0"/>
              <a:t>Used to read analog signals (e.g., from a temperature sensor or potentiometer).</a:t>
            </a:r>
          </a:p>
          <a:p>
            <a:pPr marL="342900" indent="-342900">
              <a:buAutoNum type="arabicPeriod" startAt="4"/>
            </a:pPr>
            <a:r>
              <a:rPr lang="en-US" sz="2000" b="1" dirty="0"/>
              <a:t>USB &amp; Debug</a:t>
            </a:r>
          </a:p>
          <a:p>
            <a:pPr marL="342900" indent="-342900">
              <a:buFont typeface="Arial" panose="020B0604020202020204" pitchFamily="34" charset="0"/>
              <a:buChar char="•"/>
            </a:pPr>
            <a:r>
              <a:rPr lang="en-US" sz="2000" dirty="0"/>
              <a:t>USB D+ / D- (Blue): For programming and USB communication.</a:t>
            </a:r>
          </a:p>
          <a:p>
            <a:pPr marL="342900" indent="-342900">
              <a:buFont typeface="Arial" panose="020B0604020202020204" pitchFamily="34" charset="0"/>
              <a:buChar char="•"/>
            </a:pPr>
            <a:r>
              <a:rPr lang="en-US" sz="2000" dirty="0"/>
              <a:t>JTAG (Green): For advanced debugging.</a:t>
            </a:r>
          </a:p>
          <a:p>
            <a:pPr marL="342900" indent="-342900">
              <a:buAutoNum type="arabicPeriod" startAt="5"/>
            </a:pPr>
            <a:r>
              <a:rPr lang="en-US" sz="2000" b="1" dirty="0"/>
              <a:t>Special Functions</a:t>
            </a:r>
          </a:p>
          <a:p>
            <a:pPr marL="342900" indent="-342900">
              <a:buFont typeface="Arial" panose="020B0604020202020204" pitchFamily="34" charset="0"/>
              <a:buChar char="•"/>
            </a:pPr>
            <a:r>
              <a:rPr lang="en-US" sz="2000" dirty="0"/>
              <a:t>PAD_COMP (Red): Comparator-related functions.</a:t>
            </a:r>
          </a:p>
          <a:p>
            <a:pPr marL="342900" indent="-342900">
              <a:buFont typeface="Arial" panose="020B0604020202020204" pitchFamily="34" charset="0"/>
              <a:buChar char="•"/>
            </a:pPr>
            <a:r>
              <a:rPr lang="en-US" sz="2000" dirty="0"/>
              <a:t>XTAL: Crystal oscillator pins for clock.</a:t>
            </a:r>
          </a:p>
          <a:p>
            <a:pPr marL="342900" indent="-342900">
              <a:buAutoNum type="arabicPeriod" startAt="6"/>
            </a:pPr>
            <a:r>
              <a:rPr lang="en-US" sz="2000" b="1" dirty="0"/>
              <a:t>Power </a:t>
            </a:r>
          </a:p>
          <a:p>
            <a:pPr marL="342900" indent="-342900">
              <a:buFont typeface="Arial" panose="020B0604020202020204" pitchFamily="34" charset="0"/>
              <a:buChar char="•"/>
            </a:pPr>
            <a:r>
              <a:rPr lang="en-US" sz="2000" dirty="0"/>
              <a:t>Pins3V3 and GND: Power supply for the board.</a:t>
            </a:r>
          </a:p>
        </p:txBody>
      </p:sp>
    </p:spTree>
    <p:extLst>
      <p:ext uri="{BB962C8B-B14F-4D97-AF65-F5344CB8AC3E}">
        <p14:creationId xmlns:p14="http://schemas.microsoft.com/office/powerpoint/2010/main" val="8435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CA6D1-2033-3FFE-0010-88D7F1F3561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CAAE4E11-F11E-61D9-ABA1-A9EEB2A3BEA2}"/>
              </a:ext>
            </a:extLst>
          </p:cNvPr>
          <p:cNvPicPr>
            <a:picLocks noChangeAspect="1"/>
          </p:cNvPicPr>
          <p:nvPr/>
        </p:nvPicPr>
        <p:blipFill>
          <a:blip r:embed="rId2"/>
          <a:stretch>
            <a:fillRect/>
          </a:stretch>
        </p:blipFill>
        <p:spPr>
          <a:xfrm>
            <a:off x="6826376" y="3282076"/>
            <a:ext cx="4640919" cy="3093947"/>
          </a:xfrm>
          <a:prstGeom prst="rect">
            <a:avLst/>
          </a:prstGeom>
        </p:spPr>
      </p:pic>
      <p:sp>
        <p:nvSpPr>
          <p:cNvPr id="4" name="Slide Number Placeholder 3">
            <a:extLst>
              <a:ext uri="{FF2B5EF4-FFF2-40B4-BE49-F238E27FC236}">
                <a16:creationId xmlns:a16="http://schemas.microsoft.com/office/drawing/2014/main" id="{5273F3E9-0B45-BD6F-2638-8014D2BDD403}"/>
              </a:ext>
            </a:extLst>
          </p:cNvPr>
          <p:cNvSpPr>
            <a:spLocks noGrp="1"/>
          </p:cNvSpPr>
          <p:nvPr>
            <p:ph type="sldNum" sz="quarter" idx="12"/>
          </p:nvPr>
        </p:nvSpPr>
        <p:spPr/>
        <p:txBody>
          <a:bodyPr/>
          <a:lstStyle/>
          <a:p>
            <a:fld id="{06991640-8B5B-4626-8DE0-278527A8A938}" type="slidenum">
              <a:rPr lang="en-US" smtClean="0"/>
              <a:t>13</a:t>
            </a:fld>
            <a:endParaRPr lang="en-US"/>
          </a:p>
        </p:txBody>
      </p:sp>
      <p:sp>
        <p:nvSpPr>
          <p:cNvPr id="5" name="Slide Number Placeholder 3">
            <a:extLst>
              <a:ext uri="{FF2B5EF4-FFF2-40B4-BE49-F238E27FC236}">
                <a16:creationId xmlns:a16="http://schemas.microsoft.com/office/drawing/2014/main" id="{BB275E89-EC69-096F-E763-9A4881A04FFB}"/>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13</a:t>
            </a:fld>
            <a:endParaRPr lang="en-US" dirty="0"/>
          </a:p>
        </p:txBody>
      </p:sp>
      <p:cxnSp>
        <p:nvCxnSpPr>
          <p:cNvPr id="6" name="Connector: Elbow 5">
            <a:extLst>
              <a:ext uri="{FF2B5EF4-FFF2-40B4-BE49-F238E27FC236}">
                <a16:creationId xmlns:a16="http://schemas.microsoft.com/office/drawing/2014/main" id="{D386420B-7BBC-D8B7-7573-8D4D232FF98F}"/>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295F8DA0-1B77-4DF8-1F73-757393D1622F}"/>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UART communication</a:t>
            </a:r>
          </a:p>
        </p:txBody>
      </p:sp>
      <p:pic>
        <p:nvPicPr>
          <p:cNvPr id="8" name="Picture 2" descr="IDE DE ARDUINO – ESPloradores">
            <a:extLst>
              <a:ext uri="{FF2B5EF4-FFF2-40B4-BE49-F238E27FC236}">
                <a16:creationId xmlns:a16="http://schemas.microsoft.com/office/drawing/2014/main" id="{F3061C91-C69B-D79B-788C-FA6A459CB8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DB11FC6D-8AC9-70B4-DDF2-DD4A151900B6}"/>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Peripheral</a:t>
            </a:r>
          </a:p>
        </p:txBody>
      </p:sp>
      <p:pic>
        <p:nvPicPr>
          <p:cNvPr id="6146" name="Picture 2" descr="UART Communication Protocol and How It Works - Latest News from Seeed Studio">
            <a:extLst>
              <a:ext uri="{FF2B5EF4-FFF2-40B4-BE49-F238E27FC236}">
                <a16:creationId xmlns:a16="http://schemas.microsoft.com/office/drawing/2014/main" id="{DA7B39B2-6881-5BD0-2C7C-84F4E9804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0080" y="886630"/>
            <a:ext cx="3368969" cy="2130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B6EE48-14AE-0A21-29C7-02778CBEBA37}"/>
              </a:ext>
            </a:extLst>
          </p:cNvPr>
          <p:cNvSpPr txBox="1"/>
          <p:nvPr/>
        </p:nvSpPr>
        <p:spPr>
          <a:xfrm>
            <a:off x="432951" y="1151852"/>
            <a:ext cx="7957129" cy="1938992"/>
          </a:xfrm>
          <a:prstGeom prst="rect">
            <a:avLst/>
          </a:prstGeom>
          <a:noFill/>
        </p:spPr>
        <p:txBody>
          <a:bodyPr wrap="square">
            <a:spAutoFit/>
          </a:bodyPr>
          <a:lstStyle/>
          <a:p>
            <a:pPr marL="285750" indent="-285750">
              <a:buFont typeface="Arial" panose="020B0604020202020204" pitchFamily="34" charset="0"/>
              <a:buChar char="•"/>
            </a:pPr>
            <a:r>
              <a:rPr lang="en-US" sz="2400" dirty="0"/>
              <a:t>UART is an asynchronous communication, meaning it does not have a dedicated clock line.</a:t>
            </a:r>
          </a:p>
          <a:p>
            <a:pPr marL="285750" indent="-285750">
              <a:buFont typeface="Arial" panose="020B0604020202020204" pitchFamily="34" charset="0"/>
              <a:buChar char="•"/>
            </a:pPr>
            <a:r>
              <a:rPr lang="en-US" sz="2400" dirty="0"/>
              <a:t>Both devices must agree on the baud rate to properly interpret the data.</a:t>
            </a:r>
          </a:p>
          <a:p>
            <a:pPr marL="285750" indent="-285750">
              <a:buFont typeface="Arial" panose="020B0604020202020204" pitchFamily="34" charset="0"/>
              <a:buChar char="•"/>
            </a:pPr>
            <a:r>
              <a:rPr lang="en-US" sz="2400" dirty="0"/>
              <a:t>Data is sampled between each bit to avoid noise.</a:t>
            </a:r>
          </a:p>
        </p:txBody>
      </p:sp>
      <p:pic>
        <p:nvPicPr>
          <p:cNvPr id="12" name="Picture 11" descr="A screen shot of a computer code&#10;&#10;AI-generated content may be incorrect.">
            <a:extLst>
              <a:ext uri="{FF2B5EF4-FFF2-40B4-BE49-F238E27FC236}">
                <a16:creationId xmlns:a16="http://schemas.microsoft.com/office/drawing/2014/main" id="{DDA40134-D0C2-D8A4-7E0F-EA4777F71330}"/>
              </a:ext>
            </a:extLst>
          </p:cNvPr>
          <p:cNvPicPr>
            <a:picLocks noChangeAspect="1"/>
          </p:cNvPicPr>
          <p:nvPr/>
        </p:nvPicPr>
        <p:blipFill>
          <a:blip r:embed="rId5">
            <a:extLst>
              <a:ext uri="{28A0092B-C50C-407E-A947-70E740481C1C}">
                <a14:useLocalDpi xmlns:a14="http://schemas.microsoft.com/office/drawing/2010/main" val="0"/>
              </a:ext>
            </a:extLst>
          </a:blip>
          <a:srcRect r="50000"/>
          <a:stretch/>
        </p:blipFill>
        <p:spPr>
          <a:xfrm>
            <a:off x="801347" y="3621288"/>
            <a:ext cx="5294653" cy="2754736"/>
          </a:xfrm>
          <a:prstGeom prst="rect">
            <a:avLst/>
          </a:prstGeom>
        </p:spPr>
      </p:pic>
      <p:sp>
        <p:nvSpPr>
          <p:cNvPr id="14" name="Rectangle 13">
            <a:extLst>
              <a:ext uri="{FF2B5EF4-FFF2-40B4-BE49-F238E27FC236}">
                <a16:creationId xmlns:a16="http://schemas.microsoft.com/office/drawing/2014/main" id="{2F9EE4D3-C698-09F1-D510-840466CDE776}"/>
              </a:ext>
            </a:extLst>
          </p:cNvPr>
          <p:cNvSpPr/>
          <p:nvPr/>
        </p:nvSpPr>
        <p:spPr>
          <a:xfrm>
            <a:off x="1493623" y="4267200"/>
            <a:ext cx="2427213" cy="3325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99C075E2-1B16-C52E-15AD-5976C1190737}"/>
              </a:ext>
            </a:extLst>
          </p:cNvPr>
          <p:cNvSpPr/>
          <p:nvPr/>
        </p:nvSpPr>
        <p:spPr>
          <a:xfrm>
            <a:off x="4508390" y="3040677"/>
            <a:ext cx="2765246" cy="953338"/>
          </a:xfrm>
          <a:prstGeom prst="wedgeRectCallout">
            <a:avLst>
              <a:gd name="adj1" fmla="val -83746"/>
              <a:gd name="adj2" fmla="val 731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Set up baud rate depending on the baud rate of the peripheral</a:t>
            </a:r>
          </a:p>
        </p:txBody>
      </p:sp>
      <p:sp>
        <p:nvSpPr>
          <p:cNvPr id="20" name="Arrow: Pentagon 19">
            <a:extLst>
              <a:ext uri="{FF2B5EF4-FFF2-40B4-BE49-F238E27FC236}">
                <a16:creationId xmlns:a16="http://schemas.microsoft.com/office/drawing/2014/main" id="{D74742FD-1C92-BD16-61E0-7BCEDA6DE587}"/>
              </a:ext>
            </a:extLst>
          </p:cNvPr>
          <p:cNvSpPr/>
          <p:nvPr/>
        </p:nvSpPr>
        <p:spPr>
          <a:xfrm>
            <a:off x="801347" y="3254503"/>
            <a:ext cx="1734272" cy="348993"/>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For example</a:t>
            </a:r>
          </a:p>
        </p:txBody>
      </p:sp>
    </p:spTree>
    <p:extLst>
      <p:ext uri="{BB962C8B-B14F-4D97-AF65-F5344CB8AC3E}">
        <p14:creationId xmlns:p14="http://schemas.microsoft.com/office/powerpoint/2010/main" val="87139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A14BF-CE0F-0259-1821-C52AED3005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7E02C4-F58B-9F91-2AD2-BA7F690ABECB}"/>
              </a:ext>
            </a:extLst>
          </p:cNvPr>
          <p:cNvSpPr>
            <a:spLocks noGrp="1"/>
          </p:cNvSpPr>
          <p:nvPr>
            <p:ph type="sldNum" sz="quarter" idx="12"/>
          </p:nvPr>
        </p:nvSpPr>
        <p:spPr/>
        <p:txBody>
          <a:bodyPr/>
          <a:lstStyle/>
          <a:p>
            <a:fld id="{06991640-8B5B-4626-8DE0-278527A8A938}" type="slidenum">
              <a:rPr lang="en-US" smtClean="0"/>
              <a:t>14</a:t>
            </a:fld>
            <a:endParaRPr lang="en-US"/>
          </a:p>
        </p:txBody>
      </p:sp>
      <p:sp>
        <p:nvSpPr>
          <p:cNvPr id="5" name="Slide Number Placeholder 3">
            <a:extLst>
              <a:ext uri="{FF2B5EF4-FFF2-40B4-BE49-F238E27FC236}">
                <a16:creationId xmlns:a16="http://schemas.microsoft.com/office/drawing/2014/main" id="{DA0CC80B-137D-A3EF-B2E1-C1AB97A685F5}"/>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14</a:t>
            </a:fld>
            <a:endParaRPr lang="en-US" dirty="0"/>
          </a:p>
        </p:txBody>
      </p:sp>
      <p:cxnSp>
        <p:nvCxnSpPr>
          <p:cNvPr id="6" name="Connector: Elbow 5">
            <a:extLst>
              <a:ext uri="{FF2B5EF4-FFF2-40B4-BE49-F238E27FC236}">
                <a16:creationId xmlns:a16="http://schemas.microsoft.com/office/drawing/2014/main" id="{F0F403E8-D1C5-A894-6086-6DD2369F8407}"/>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50ED3A5F-AC03-8277-FF58-DCDEB122192D}"/>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I2C communication</a:t>
            </a:r>
          </a:p>
        </p:txBody>
      </p:sp>
      <p:pic>
        <p:nvPicPr>
          <p:cNvPr id="8" name="Picture 2" descr="IDE DE ARDUINO – ESPloradores">
            <a:extLst>
              <a:ext uri="{FF2B5EF4-FFF2-40B4-BE49-F238E27FC236}">
                <a16:creationId xmlns:a16="http://schemas.microsoft.com/office/drawing/2014/main" id="{D07FB433-4A71-6BEF-0AFD-C2F1ECB7A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32ED1FDC-87E0-328C-8E41-7CB5E033885D}"/>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Peripheral</a:t>
            </a:r>
          </a:p>
        </p:txBody>
      </p:sp>
      <p:pic>
        <p:nvPicPr>
          <p:cNvPr id="8194" name="Picture 2" descr="Arduino I2C Tutorial | Arduino Wire Library I2C Communication">
            <a:extLst>
              <a:ext uri="{FF2B5EF4-FFF2-40B4-BE49-F238E27FC236}">
                <a16:creationId xmlns:a16="http://schemas.microsoft.com/office/drawing/2014/main" id="{5B173523-0118-D1C6-9FEF-2A1D0639A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520" y="886630"/>
            <a:ext cx="6099536" cy="1911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85D1C2-8605-CAA1-FC97-B3355F5DA3C7}"/>
              </a:ext>
            </a:extLst>
          </p:cNvPr>
          <p:cNvSpPr txBox="1"/>
          <p:nvPr/>
        </p:nvSpPr>
        <p:spPr>
          <a:xfrm>
            <a:off x="127734" y="1242180"/>
            <a:ext cx="5673786" cy="923330"/>
          </a:xfrm>
          <a:prstGeom prst="rect">
            <a:avLst/>
          </a:prstGeom>
          <a:noFill/>
        </p:spPr>
        <p:txBody>
          <a:bodyPr wrap="square">
            <a:spAutoFit/>
          </a:bodyPr>
          <a:lstStyle/>
          <a:p>
            <a:r>
              <a:rPr lang="en-US" b="0" i="0" dirty="0">
                <a:solidFill>
                  <a:srgbClr val="3A3A3A"/>
                </a:solidFill>
                <a:effectLst/>
                <a:latin typeface="Helvetica" panose="020B0604020202020204" pitchFamily="34" charset="0"/>
              </a:rPr>
              <a:t>I2C communication protocol uses two wires to share information. One is used for the clock signal (</a:t>
            </a:r>
            <a:r>
              <a:rPr lang="en-US" b="1" i="0" dirty="0">
                <a:solidFill>
                  <a:srgbClr val="3A3A3A"/>
                </a:solidFill>
                <a:effectLst/>
                <a:latin typeface="Helvetica" panose="020B0604020202020204" pitchFamily="34" charset="0"/>
              </a:rPr>
              <a:t>SCL</a:t>
            </a:r>
            <a:r>
              <a:rPr lang="en-US" b="0" i="0" dirty="0">
                <a:solidFill>
                  <a:srgbClr val="3A3A3A"/>
                </a:solidFill>
                <a:effectLst/>
                <a:latin typeface="Helvetica" panose="020B0604020202020204" pitchFamily="34" charset="0"/>
              </a:rPr>
              <a:t>) and the other is used to send and receive data (</a:t>
            </a:r>
            <a:r>
              <a:rPr lang="en-US" b="1" i="0" dirty="0">
                <a:solidFill>
                  <a:srgbClr val="3A3A3A"/>
                </a:solidFill>
                <a:effectLst/>
                <a:latin typeface="Helvetica" panose="020B0604020202020204" pitchFamily="34" charset="0"/>
              </a:rPr>
              <a:t>SDA</a:t>
            </a:r>
            <a:r>
              <a:rPr lang="en-US" b="0" i="0" dirty="0">
                <a:solidFill>
                  <a:srgbClr val="3A3A3A"/>
                </a:solidFill>
                <a:effectLst/>
                <a:latin typeface="Helvetica" panose="020B0604020202020204" pitchFamily="34" charset="0"/>
              </a:rPr>
              <a:t>).</a:t>
            </a:r>
            <a:endParaRPr lang="en-US" dirty="0"/>
          </a:p>
        </p:txBody>
      </p:sp>
      <p:pic>
        <p:nvPicPr>
          <p:cNvPr id="11" name="Picture 10" descr="A group of text on a white background&#10;&#10;AI-generated content may be incorrect.">
            <a:extLst>
              <a:ext uri="{FF2B5EF4-FFF2-40B4-BE49-F238E27FC236}">
                <a16:creationId xmlns:a16="http://schemas.microsoft.com/office/drawing/2014/main" id="{4291B2B1-C046-45BC-3F6F-2A7387F92F6D}"/>
              </a:ext>
            </a:extLst>
          </p:cNvPr>
          <p:cNvPicPr>
            <a:picLocks noChangeAspect="1"/>
          </p:cNvPicPr>
          <p:nvPr/>
        </p:nvPicPr>
        <p:blipFill>
          <a:blip r:embed="rId4">
            <a:extLst>
              <a:ext uri="{28A0092B-C50C-407E-A947-70E740481C1C}">
                <a14:useLocalDpi xmlns:a14="http://schemas.microsoft.com/office/drawing/2010/main" val="0"/>
              </a:ext>
            </a:extLst>
          </a:blip>
          <a:srcRect r="37036"/>
          <a:stretch/>
        </p:blipFill>
        <p:spPr>
          <a:xfrm>
            <a:off x="234138" y="2798061"/>
            <a:ext cx="4804484" cy="2276793"/>
          </a:xfrm>
          <a:prstGeom prst="rect">
            <a:avLst/>
          </a:prstGeom>
        </p:spPr>
      </p:pic>
      <p:sp>
        <p:nvSpPr>
          <p:cNvPr id="16" name="TextBox 15">
            <a:extLst>
              <a:ext uri="{FF2B5EF4-FFF2-40B4-BE49-F238E27FC236}">
                <a16:creationId xmlns:a16="http://schemas.microsoft.com/office/drawing/2014/main" id="{7D9A75E2-C01D-F3F2-A015-9D5DEED5BD6C}"/>
              </a:ext>
            </a:extLst>
          </p:cNvPr>
          <p:cNvSpPr txBox="1"/>
          <p:nvPr/>
        </p:nvSpPr>
        <p:spPr>
          <a:xfrm>
            <a:off x="45646" y="5315028"/>
            <a:ext cx="5673786" cy="923330"/>
          </a:xfrm>
          <a:prstGeom prst="rect">
            <a:avLst/>
          </a:prstGeom>
          <a:noFill/>
        </p:spPr>
        <p:txBody>
          <a:bodyPr wrap="square">
            <a:spAutoFit/>
          </a:bodyPr>
          <a:lstStyle/>
          <a:p>
            <a:r>
              <a:rPr lang="en-US" b="0" i="0" dirty="0">
                <a:solidFill>
                  <a:srgbClr val="3A3A3A"/>
                </a:solidFill>
                <a:effectLst/>
                <a:latin typeface="Helvetica" panose="020B0604020202020204" pitchFamily="34" charset="0"/>
              </a:rPr>
              <a:t>When using the ESP32 with Arduino IDE, the default I2C pins are (SCL) and (SDA) but you can configure your code to use any other pins.</a:t>
            </a:r>
            <a:endParaRPr lang="en-US" dirty="0"/>
          </a:p>
        </p:txBody>
      </p:sp>
      <p:pic>
        <p:nvPicPr>
          <p:cNvPr id="20" name="Picture 19" descr="A screen shot of a computer code&#10;&#10;AI-generated content may be incorrect.">
            <a:extLst>
              <a:ext uri="{FF2B5EF4-FFF2-40B4-BE49-F238E27FC236}">
                <a16:creationId xmlns:a16="http://schemas.microsoft.com/office/drawing/2014/main" id="{F8832D34-5A9C-8105-5C2E-97347A350976}"/>
              </a:ext>
            </a:extLst>
          </p:cNvPr>
          <p:cNvPicPr>
            <a:picLocks noChangeAspect="1"/>
          </p:cNvPicPr>
          <p:nvPr/>
        </p:nvPicPr>
        <p:blipFill>
          <a:blip r:embed="rId5">
            <a:extLst>
              <a:ext uri="{28A0092B-C50C-407E-A947-70E740481C1C}">
                <a14:useLocalDpi xmlns:a14="http://schemas.microsoft.com/office/drawing/2010/main" val="0"/>
              </a:ext>
            </a:extLst>
          </a:blip>
          <a:srcRect b="29910"/>
          <a:stretch/>
        </p:blipFill>
        <p:spPr>
          <a:xfrm>
            <a:off x="6033655" y="3377768"/>
            <a:ext cx="5016609" cy="3243364"/>
          </a:xfrm>
          <a:prstGeom prst="rect">
            <a:avLst/>
          </a:prstGeom>
        </p:spPr>
      </p:pic>
      <p:sp>
        <p:nvSpPr>
          <p:cNvPr id="23" name="Rectangle 22">
            <a:extLst>
              <a:ext uri="{FF2B5EF4-FFF2-40B4-BE49-F238E27FC236}">
                <a16:creationId xmlns:a16="http://schemas.microsoft.com/office/drawing/2014/main" id="{B9F4FE06-92D5-DB2C-F14E-2FD8F97DB035}"/>
              </a:ext>
            </a:extLst>
          </p:cNvPr>
          <p:cNvSpPr/>
          <p:nvPr/>
        </p:nvSpPr>
        <p:spPr>
          <a:xfrm>
            <a:off x="6033454" y="3359420"/>
            <a:ext cx="1734272" cy="2619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327A34-06C3-688E-0DDD-476CB5F33F2D}"/>
              </a:ext>
            </a:extLst>
          </p:cNvPr>
          <p:cNvSpPr/>
          <p:nvPr/>
        </p:nvSpPr>
        <p:spPr>
          <a:xfrm>
            <a:off x="6033655" y="4002446"/>
            <a:ext cx="1554663" cy="2619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peech Bubble: Rectangle 24">
            <a:extLst>
              <a:ext uri="{FF2B5EF4-FFF2-40B4-BE49-F238E27FC236}">
                <a16:creationId xmlns:a16="http://schemas.microsoft.com/office/drawing/2014/main" id="{AC233F14-189C-33AE-DDFF-99A8A9A5B51B}"/>
              </a:ext>
            </a:extLst>
          </p:cNvPr>
          <p:cNvSpPr/>
          <p:nvPr/>
        </p:nvSpPr>
        <p:spPr>
          <a:xfrm>
            <a:off x="8791973" y="2829860"/>
            <a:ext cx="2117688" cy="558075"/>
          </a:xfrm>
          <a:prstGeom prst="wedgeRectCallout">
            <a:avLst>
              <a:gd name="adj1" fmla="val -99389"/>
              <a:gd name="adj2" fmla="val 69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Declare I2C’s library</a:t>
            </a:r>
          </a:p>
        </p:txBody>
      </p:sp>
      <p:sp>
        <p:nvSpPr>
          <p:cNvPr id="26" name="Speech Bubble: Rectangle 25">
            <a:extLst>
              <a:ext uri="{FF2B5EF4-FFF2-40B4-BE49-F238E27FC236}">
                <a16:creationId xmlns:a16="http://schemas.microsoft.com/office/drawing/2014/main" id="{A4BD7C4D-39C1-E26E-ED61-D06F9DBACAF5}"/>
              </a:ext>
            </a:extLst>
          </p:cNvPr>
          <p:cNvSpPr/>
          <p:nvPr/>
        </p:nvSpPr>
        <p:spPr>
          <a:xfrm>
            <a:off x="8680505" y="3575355"/>
            <a:ext cx="2117688" cy="558075"/>
          </a:xfrm>
          <a:prstGeom prst="wedgeRectCallout">
            <a:avLst>
              <a:gd name="adj1" fmla="val -97427"/>
              <a:gd name="adj2" fmla="val 399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Call I2C’s library</a:t>
            </a:r>
          </a:p>
        </p:txBody>
      </p:sp>
      <p:sp>
        <p:nvSpPr>
          <p:cNvPr id="27" name="Arrow: Pentagon 26">
            <a:extLst>
              <a:ext uri="{FF2B5EF4-FFF2-40B4-BE49-F238E27FC236}">
                <a16:creationId xmlns:a16="http://schemas.microsoft.com/office/drawing/2014/main" id="{2EA9E50A-8723-EDCE-4973-E4A05B178AD3}"/>
              </a:ext>
            </a:extLst>
          </p:cNvPr>
          <p:cNvSpPr/>
          <p:nvPr/>
        </p:nvSpPr>
        <p:spPr>
          <a:xfrm>
            <a:off x="5943850" y="2934400"/>
            <a:ext cx="1734272" cy="348993"/>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For example</a:t>
            </a:r>
          </a:p>
        </p:txBody>
      </p:sp>
    </p:spTree>
    <p:extLst>
      <p:ext uri="{BB962C8B-B14F-4D97-AF65-F5344CB8AC3E}">
        <p14:creationId xmlns:p14="http://schemas.microsoft.com/office/powerpoint/2010/main" val="13411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5ED2-BD4F-952C-2F98-6F673B131E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03A49-CC04-12D7-90F9-C6EE6F59814F}"/>
              </a:ext>
            </a:extLst>
          </p:cNvPr>
          <p:cNvSpPr>
            <a:spLocks noGrp="1"/>
          </p:cNvSpPr>
          <p:nvPr>
            <p:ph type="sldNum" sz="quarter" idx="12"/>
          </p:nvPr>
        </p:nvSpPr>
        <p:spPr/>
        <p:txBody>
          <a:bodyPr/>
          <a:lstStyle/>
          <a:p>
            <a:fld id="{06991640-8B5B-4626-8DE0-278527A8A938}" type="slidenum">
              <a:rPr lang="en-US" smtClean="0"/>
              <a:t>15</a:t>
            </a:fld>
            <a:endParaRPr lang="en-US"/>
          </a:p>
        </p:txBody>
      </p:sp>
      <p:sp>
        <p:nvSpPr>
          <p:cNvPr id="5" name="Slide Number Placeholder 3">
            <a:extLst>
              <a:ext uri="{FF2B5EF4-FFF2-40B4-BE49-F238E27FC236}">
                <a16:creationId xmlns:a16="http://schemas.microsoft.com/office/drawing/2014/main" id="{D806BB61-079E-E779-E46F-F216BC71C669}"/>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15</a:t>
            </a:fld>
            <a:endParaRPr lang="en-US" dirty="0"/>
          </a:p>
        </p:txBody>
      </p:sp>
      <p:cxnSp>
        <p:nvCxnSpPr>
          <p:cNvPr id="6" name="Connector: Elbow 5">
            <a:extLst>
              <a:ext uri="{FF2B5EF4-FFF2-40B4-BE49-F238E27FC236}">
                <a16:creationId xmlns:a16="http://schemas.microsoft.com/office/drawing/2014/main" id="{AA7348C7-5733-F3EC-7CD1-93267D24CAA7}"/>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17EF4535-8ED9-C15A-EC14-5DB9700A6C40}"/>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Wi-Fi</a:t>
            </a:r>
          </a:p>
        </p:txBody>
      </p:sp>
      <p:pic>
        <p:nvPicPr>
          <p:cNvPr id="8" name="Picture 2" descr="IDE DE ARDUINO – ESPloradores">
            <a:extLst>
              <a:ext uri="{FF2B5EF4-FFF2-40B4-BE49-F238E27FC236}">
                <a16:creationId xmlns:a16="http://schemas.microsoft.com/office/drawing/2014/main" id="{95C5A2CE-8905-99F1-81DE-F211EF8AD8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010297AF-DD2A-BDCC-3D3A-8FDA902B5517}"/>
              </a:ext>
            </a:extLst>
          </p:cNvPr>
          <p:cNvSpPr/>
          <p:nvPr/>
        </p:nvSpPr>
        <p:spPr>
          <a:xfrm>
            <a:off x="127734" y="79288"/>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Peripheral</a:t>
            </a:r>
          </a:p>
        </p:txBody>
      </p:sp>
      <p:pic>
        <p:nvPicPr>
          <p:cNvPr id="9" name="Picture 8" descr="A screenshot of a computer program&#10;&#10;AI-generated content may be incorrect.">
            <a:extLst>
              <a:ext uri="{FF2B5EF4-FFF2-40B4-BE49-F238E27FC236}">
                <a16:creationId xmlns:a16="http://schemas.microsoft.com/office/drawing/2014/main" id="{03FDEB98-D1E7-AA32-8C0E-25CF7645F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886630"/>
            <a:ext cx="5095768" cy="5832630"/>
          </a:xfrm>
          <a:prstGeom prst="rect">
            <a:avLst/>
          </a:prstGeom>
        </p:spPr>
      </p:pic>
      <p:sp>
        <p:nvSpPr>
          <p:cNvPr id="10" name="Rectangle 9">
            <a:extLst>
              <a:ext uri="{FF2B5EF4-FFF2-40B4-BE49-F238E27FC236}">
                <a16:creationId xmlns:a16="http://schemas.microsoft.com/office/drawing/2014/main" id="{7E29A693-6384-FBDE-6BAF-FFE4F1FCDAFD}"/>
              </a:ext>
            </a:extLst>
          </p:cNvPr>
          <p:cNvSpPr/>
          <p:nvPr/>
        </p:nvSpPr>
        <p:spPr>
          <a:xfrm>
            <a:off x="6289964" y="855681"/>
            <a:ext cx="1830064" cy="2961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EAF85C-AABD-0303-DAC7-425D3CD099FB}"/>
              </a:ext>
            </a:extLst>
          </p:cNvPr>
          <p:cNvSpPr/>
          <p:nvPr/>
        </p:nvSpPr>
        <p:spPr>
          <a:xfrm>
            <a:off x="6289964" y="1617681"/>
            <a:ext cx="5054204" cy="5713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9396A2-BD3D-E82B-7B55-1AD1B82736F4}"/>
              </a:ext>
            </a:extLst>
          </p:cNvPr>
          <p:cNvSpPr/>
          <p:nvPr/>
        </p:nvSpPr>
        <p:spPr>
          <a:xfrm>
            <a:off x="6248400" y="2348731"/>
            <a:ext cx="5054204" cy="25419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481B50-CF20-B0DC-8B94-0BA9B5389890}"/>
              </a:ext>
            </a:extLst>
          </p:cNvPr>
          <p:cNvSpPr/>
          <p:nvPr/>
        </p:nvSpPr>
        <p:spPr>
          <a:xfrm>
            <a:off x="6289964" y="5656871"/>
            <a:ext cx="1830064" cy="2961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ECFA0393-4D5A-711A-3113-75652EA4040A}"/>
              </a:ext>
            </a:extLst>
          </p:cNvPr>
          <p:cNvSpPr/>
          <p:nvPr/>
        </p:nvSpPr>
        <p:spPr>
          <a:xfrm>
            <a:off x="9067946" y="258846"/>
            <a:ext cx="2234658" cy="630939"/>
          </a:xfrm>
          <a:prstGeom prst="wedgeRectCallout">
            <a:avLst>
              <a:gd name="adj1" fmla="val -90196"/>
              <a:gd name="adj2" fmla="val 510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Declare Wi-Fi’s library</a:t>
            </a:r>
          </a:p>
        </p:txBody>
      </p:sp>
      <p:sp>
        <p:nvSpPr>
          <p:cNvPr id="19" name="Speech Bubble: Rectangle 18">
            <a:extLst>
              <a:ext uri="{FF2B5EF4-FFF2-40B4-BE49-F238E27FC236}">
                <a16:creationId xmlns:a16="http://schemas.microsoft.com/office/drawing/2014/main" id="{F0F1A407-A0E1-C43F-2CDC-FDAC4E7B774A}"/>
              </a:ext>
            </a:extLst>
          </p:cNvPr>
          <p:cNvSpPr/>
          <p:nvPr/>
        </p:nvSpPr>
        <p:spPr>
          <a:xfrm>
            <a:off x="9957342" y="843483"/>
            <a:ext cx="2234658" cy="630939"/>
          </a:xfrm>
          <a:prstGeom prst="wedgeRectCallout">
            <a:avLst>
              <a:gd name="adj1" fmla="val -87716"/>
              <a:gd name="adj2" fmla="val 664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Wi-Fi account</a:t>
            </a:r>
          </a:p>
        </p:txBody>
      </p:sp>
      <p:sp>
        <p:nvSpPr>
          <p:cNvPr id="21" name="Speech Bubble: Rectangle 20">
            <a:extLst>
              <a:ext uri="{FF2B5EF4-FFF2-40B4-BE49-F238E27FC236}">
                <a16:creationId xmlns:a16="http://schemas.microsoft.com/office/drawing/2014/main" id="{762F0635-3BB3-92D3-8DBA-78C2C2037C8B}"/>
              </a:ext>
            </a:extLst>
          </p:cNvPr>
          <p:cNvSpPr/>
          <p:nvPr/>
        </p:nvSpPr>
        <p:spPr>
          <a:xfrm>
            <a:off x="9533426" y="2289824"/>
            <a:ext cx="2234658" cy="630939"/>
          </a:xfrm>
          <a:prstGeom prst="wedgeRectCallout">
            <a:avLst>
              <a:gd name="adj1" fmla="val -87096"/>
              <a:gd name="adj2" fmla="val 27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Wi-Fi environment connection function</a:t>
            </a:r>
            <a:endParaRPr lang="en-US" dirty="0"/>
          </a:p>
        </p:txBody>
      </p:sp>
      <p:sp>
        <p:nvSpPr>
          <p:cNvPr id="22" name="Speech Bubble: Rectangle 21">
            <a:extLst>
              <a:ext uri="{FF2B5EF4-FFF2-40B4-BE49-F238E27FC236}">
                <a16:creationId xmlns:a16="http://schemas.microsoft.com/office/drawing/2014/main" id="{494103AF-05DB-2B14-A04A-7FFB0E5DD6E3}"/>
              </a:ext>
            </a:extLst>
          </p:cNvPr>
          <p:cNvSpPr/>
          <p:nvPr/>
        </p:nvSpPr>
        <p:spPr>
          <a:xfrm>
            <a:off x="8864871" y="5383578"/>
            <a:ext cx="2234658" cy="630939"/>
          </a:xfrm>
          <a:prstGeom prst="wedgeRectCallout">
            <a:avLst>
              <a:gd name="adj1" fmla="val -87096"/>
              <a:gd name="adj2" fmla="val 27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Call function</a:t>
            </a:r>
          </a:p>
        </p:txBody>
      </p:sp>
      <p:sp>
        <p:nvSpPr>
          <p:cNvPr id="27" name="Arrow: Pentagon 26">
            <a:extLst>
              <a:ext uri="{FF2B5EF4-FFF2-40B4-BE49-F238E27FC236}">
                <a16:creationId xmlns:a16="http://schemas.microsoft.com/office/drawing/2014/main" id="{42D07262-551C-B854-BC0F-F622B50FD07A}"/>
              </a:ext>
            </a:extLst>
          </p:cNvPr>
          <p:cNvSpPr/>
          <p:nvPr/>
        </p:nvSpPr>
        <p:spPr>
          <a:xfrm>
            <a:off x="6289964" y="389232"/>
            <a:ext cx="1734272" cy="348993"/>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For example</a:t>
            </a:r>
          </a:p>
        </p:txBody>
      </p:sp>
      <p:pic>
        <p:nvPicPr>
          <p:cNvPr id="30" name="Picture 29">
            <a:extLst>
              <a:ext uri="{FF2B5EF4-FFF2-40B4-BE49-F238E27FC236}">
                <a16:creationId xmlns:a16="http://schemas.microsoft.com/office/drawing/2014/main" id="{AEBB2979-7663-7C9C-04C5-B1DB438A54AD}"/>
              </a:ext>
            </a:extLst>
          </p:cNvPr>
          <p:cNvPicPr>
            <a:picLocks noChangeAspect="1"/>
          </p:cNvPicPr>
          <p:nvPr/>
        </p:nvPicPr>
        <p:blipFill>
          <a:blip r:embed="rId4"/>
          <a:stretch>
            <a:fillRect/>
          </a:stretch>
        </p:blipFill>
        <p:spPr>
          <a:xfrm>
            <a:off x="127734" y="3153280"/>
            <a:ext cx="5259128" cy="2980981"/>
          </a:xfrm>
          <a:prstGeom prst="rect">
            <a:avLst/>
          </a:prstGeom>
        </p:spPr>
      </p:pic>
      <p:sp>
        <p:nvSpPr>
          <p:cNvPr id="32" name="TextBox 31">
            <a:extLst>
              <a:ext uri="{FF2B5EF4-FFF2-40B4-BE49-F238E27FC236}">
                <a16:creationId xmlns:a16="http://schemas.microsoft.com/office/drawing/2014/main" id="{5DB1D096-AC9B-823F-4153-E6D2DF28D99A}"/>
              </a:ext>
            </a:extLst>
          </p:cNvPr>
          <p:cNvSpPr txBox="1"/>
          <p:nvPr/>
        </p:nvSpPr>
        <p:spPr>
          <a:xfrm>
            <a:off x="127734" y="1171662"/>
            <a:ext cx="6014262" cy="1938992"/>
          </a:xfrm>
          <a:prstGeom prst="rect">
            <a:avLst/>
          </a:prstGeom>
          <a:noFill/>
        </p:spPr>
        <p:txBody>
          <a:bodyPr wrap="square">
            <a:spAutoFit/>
          </a:bodyPr>
          <a:lstStyle/>
          <a:p>
            <a:r>
              <a:rPr lang="en-US" sz="2000" dirty="0"/>
              <a:t>When the ESP32 is set as a Wi-Fi station, it can connect to other networks (like your router). In this scenario, the router assigns a unique IP address to your ESP board. You can communicate with the ESP using other devices (stations) that are also connected to the same network by referring to the ESP unique IP address.</a:t>
            </a:r>
          </a:p>
        </p:txBody>
      </p:sp>
    </p:spTree>
    <p:extLst>
      <p:ext uri="{BB962C8B-B14F-4D97-AF65-F5344CB8AC3E}">
        <p14:creationId xmlns:p14="http://schemas.microsoft.com/office/powerpoint/2010/main" val="174746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B782C-FC95-0036-D9EE-D267CB6CE9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B3D82-9F1A-63B3-F34B-8AA8A64DFFE7}"/>
              </a:ext>
            </a:extLst>
          </p:cNvPr>
          <p:cNvSpPr>
            <a:spLocks noGrp="1"/>
          </p:cNvSpPr>
          <p:nvPr>
            <p:ph type="sldNum" sz="quarter" idx="12"/>
          </p:nvPr>
        </p:nvSpPr>
        <p:spPr/>
        <p:txBody>
          <a:bodyPr/>
          <a:lstStyle/>
          <a:p>
            <a:fld id="{C215B859-1C74-41B4-ABDF-4FB769ACCAD8}" type="slidenum">
              <a:rPr lang="en-US" smtClean="0"/>
              <a:pPr/>
              <a:t>16</a:t>
            </a:fld>
            <a:endParaRPr lang="en-US" dirty="0"/>
          </a:p>
        </p:txBody>
      </p:sp>
      <p:cxnSp>
        <p:nvCxnSpPr>
          <p:cNvPr id="3" name="Connector: Elbow 2">
            <a:extLst>
              <a:ext uri="{FF2B5EF4-FFF2-40B4-BE49-F238E27FC236}">
                <a16:creationId xmlns:a16="http://schemas.microsoft.com/office/drawing/2014/main" id="{F47335A3-CC39-CE2B-AB83-BF08F25F6862}"/>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83" name="Pentagon 23">
            <a:extLst>
              <a:ext uri="{FF2B5EF4-FFF2-40B4-BE49-F238E27FC236}">
                <a16:creationId xmlns:a16="http://schemas.microsoft.com/office/drawing/2014/main" id="{CA8DF05B-B9D4-5662-E381-CAEF01A6E240}"/>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 up hardware</a:t>
            </a:r>
          </a:p>
        </p:txBody>
      </p:sp>
      <p:pic>
        <p:nvPicPr>
          <p:cNvPr id="12" name="Picture 2" descr="IDE DE ARDUINO – ESPloradores">
            <a:extLst>
              <a:ext uri="{FF2B5EF4-FFF2-40B4-BE49-F238E27FC236}">
                <a16:creationId xmlns:a16="http://schemas.microsoft.com/office/drawing/2014/main" id="{B8F8EF54-D182-7CAC-59B3-33D4AA5D5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F9DB46-4F0A-B559-57D9-B0B6825C856F}"/>
              </a:ext>
            </a:extLst>
          </p:cNvPr>
          <p:cNvSpPr/>
          <p:nvPr/>
        </p:nvSpPr>
        <p:spPr>
          <a:xfrm>
            <a:off x="127733" y="79288"/>
            <a:ext cx="3959358"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How to build code</a:t>
            </a:r>
          </a:p>
        </p:txBody>
      </p:sp>
      <p:pic>
        <p:nvPicPr>
          <p:cNvPr id="8" name="Picture 7" descr="A computer connected to a diagram&#10;&#10;AI-generated content may be incorrect.">
            <a:extLst>
              <a:ext uri="{FF2B5EF4-FFF2-40B4-BE49-F238E27FC236}">
                <a16:creationId xmlns:a16="http://schemas.microsoft.com/office/drawing/2014/main" id="{823F27F6-C1E1-C6C5-6578-D3857F5DB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522" y="167454"/>
            <a:ext cx="3393160" cy="2502456"/>
          </a:xfrm>
          <a:prstGeom prst="rect">
            <a:avLst/>
          </a:prstGeom>
          <a:noFill/>
        </p:spPr>
      </p:pic>
      <p:sp>
        <p:nvSpPr>
          <p:cNvPr id="9" name="TextBox 8">
            <a:extLst>
              <a:ext uri="{FF2B5EF4-FFF2-40B4-BE49-F238E27FC236}">
                <a16:creationId xmlns:a16="http://schemas.microsoft.com/office/drawing/2014/main" id="{B068C9FA-57ED-7A10-4FF0-A9303E3E170F}"/>
              </a:ext>
            </a:extLst>
          </p:cNvPr>
          <p:cNvSpPr txBox="1"/>
          <p:nvPr/>
        </p:nvSpPr>
        <p:spPr>
          <a:xfrm>
            <a:off x="638909" y="1103401"/>
            <a:ext cx="4127861" cy="461665"/>
          </a:xfrm>
          <a:prstGeom prst="rect">
            <a:avLst/>
          </a:prstGeom>
          <a:noFill/>
        </p:spPr>
        <p:txBody>
          <a:bodyPr wrap="none" rtlCol="0">
            <a:spAutoFit/>
          </a:bodyPr>
          <a:lstStyle/>
          <a:p>
            <a:r>
              <a:rPr lang="en-US" sz="2400" b="1" dirty="0"/>
              <a:t>Step 1</a:t>
            </a:r>
            <a:r>
              <a:rPr lang="en-US" sz="2400" dirty="0"/>
              <a:t>: Connect ESP32-C5 to PC</a:t>
            </a:r>
          </a:p>
        </p:txBody>
      </p:sp>
      <p:sp>
        <p:nvSpPr>
          <p:cNvPr id="13" name="TextBox 12">
            <a:extLst>
              <a:ext uri="{FF2B5EF4-FFF2-40B4-BE49-F238E27FC236}">
                <a16:creationId xmlns:a16="http://schemas.microsoft.com/office/drawing/2014/main" id="{CF934B05-9C51-3B00-90D2-590D847A674E}"/>
              </a:ext>
            </a:extLst>
          </p:cNvPr>
          <p:cNvSpPr txBox="1"/>
          <p:nvPr/>
        </p:nvSpPr>
        <p:spPr>
          <a:xfrm>
            <a:off x="527125" y="2533738"/>
            <a:ext cx="6993068" cy="461665"/>
          </a:xfrm>
          <a:prstGeom prst="rect">
            <a:avLst/>
          </a:prstGeom>
          <a:noFill/>
        </p:spPr>
        <p:txBody>
          <a:bodyPr wrap="none" rtlCol="0">
            <a:spAutoFit/>
          </a:bodyPr>
          <a:lstStyle/>
          <a:p>
            <a:r>
              <a:rPr lang="en-US" sz="2400" b="1" dirty="0"/>
              <a:t>Step 2</a:t>
            </a:r>
            <a:r>
              <a:rPr lang="en-US" sz="2400" dirty="0"/>
              <a:t>: Find the connection port of ESP32-C5 to the PC</a:t>
            </a:r>
          </a:p>
        </p:txBody>
      </p:sp>
      <p:pic>
        <p:nvPicPr>
          <p:cNvPr id="21" name="Picture 20" descr="A screenshot of a computer error&#10;&#10;AI-generated content may be incorrect.">
            <a:extLst>
              <a:ext uri="{FF2B5EF4-FFF2-40B4-BE49-F238E27FC236}">
                <a16:creationId xmlns:a16="http://schemas.microsoft.com/office/drawing/2014/main" id="{76F45B9A-2BAC-23D6-82DF-E8337C338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33" y="3664974"/>
            <a:ext cx="4580735" cy="2779954"/>
          </a:xfrm>
          <a:prstGeom prst="rect">
            <a:avLst/>
          </a:prstGeom>
        </p:spPr>
      </p:pic>
      <p:sp>
        <p:nvSpPr>
          <p:cNvPr id="23" name="TextBox 22">
            <a:extLst>
              <a:ext uri="{FF2B5EF4-FFF2-40B4-BE49-F238E27FC236}">
                <a16:creationId xmlns:a16="http://schemas.microsoft.com/office/drawing/2014/main" id="{F103F8A6-0BDA-FCBA-7812-6C4E1683D685}"/>
              </a:ext>
            </a:extLst>
          </p:cNvPr>
          <p:cNvSpPr txBox="1"/>
          <p:nvPr/>
        </p:nvSpPr>
        <p:spPr>
          <a:xfrm>
            <a:off x="234138" y="2897411"/>
            <a:ext cx="9349978" cy="400110"/>
          </a:xfrm>
          <a:prstGeom prst="rect">
            <a:avLst/>
          </a:prstGeom>
          <a:noFill/>
        </p:spPr>
        <p:txBody>
          <a:bodyPr wrap="square">
            <a:spAutoFit/>
          </a:bodyPr>
          <a:lstStyle/>
          <a:p>
            <a:r>
              <a:rPr lang="en-US" sz="2000" dirty="0"/>
              <a:t>You open the Run window and type the command “mmc </a:t>
            </a:r>
            <a:r>
              <a:rPr lang="en-US" sz="2000" dirty="0" err="1"/>
              <a:t>devmgmt.msc</a:t>
            </a:r>
            <a:r>
              <a:rPr lang="en-US" sz="2000" dirty="0"/>
              <a:t>”.</a:t>
            </a:r>
          </a:p>
        </p:txBody>
      </p:sp>
      <p:pic>
        <p:nvPicPr>
          <p:cNvPr id="25" name="Picture 24" descr="A screenshot of a computer&#10;&#10;AI-generated content may be incorrect.">
            <a:extLst>
              <a:ext uri="{FF2B5EF4-FFF2-40B4-BE49-F238E27FC236}">
                <a16:creationId xmlns:a16="http://schemas.microsoft.com/office/drawing/2014/main" id="{DC536B17-1876-5D86-3F82-670691BA4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3739" y="3287926"/>
            <a:ext cx="3660687" cy="3514861"/>
          </a:xfrm>
          <a:prstGeom prst="rect">
            <a:avLst/>
          </a:prstGeom>
        </p:spPr>
      </p:pic>
      <p:sp>
        <p:nvSpPr>
          <p:cNvPr id="26" name="Arrow: Right 25">
            <a:extLst>
              <a:ext uri="{FF2B5EF4-FFF2-40B4-BE49-F238E27FC236}">
                <a16:creationId xmlns:a16="http://schemas.microsoft.com/office/drawing/2014/main" id="{A8A2EA4C-7FAC-2794-FECD-8063E918C4AF}"/>
              </a:ext>
            </a:extLst>
          </p:cNvPr>
          <p:cNvSpPr/>
          <p:nvPr/>
        </p:nvSpPr>
        <p:spPr>
          <a:xfrm>
            <a:off x="4424515" y="4838694"/>
            <a:ext cx="969224" cy="514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a:t>
            </a:r>
          </a:p>
        </p:txBody>
      </p:sp>
      <p:pic>
        <p:nvPicPr>
          <p:cNvPr id="28" name="Picture 27" descr="A screenshot of a computer&#10;&#10;AI-generated content may be incorrect.">
            <a:extLst>
              <a:ext uri="{FF2B5EF4-FFF2-40B4-BE49-F238E27FC236}">
                <a16:creationId xmlns:a16="http://schemas.microsoft.com/office/drawing/2014/main" id="{6B15C2DD-7F27-A236-0611-3E252A11FFA0}"/>
              </a:ext>
            </a:extLst>
          </p:cNvPr>
          <p:cNvPicPr>
            <a:picLocks noChangeAspect="1"/>
          </p:cNvPicPr>
          <p:nvPr/>
        </p:nvPicPr>
        <p:blipFill>
          <a:blip r:embed="rId7">
            <a:extLst>
              <a:ext uri="{28A0092B-C50C-407E-A947-70E740481C1C}">
                <a14:useLocalDpi xmlns:a14="http://schemas.microsoft.com/office/drawing/2010/main" val="0"/>
              </a:ext>
            </a:extLst>
          </a:blip>
          <a:srcRect r="17806"/>
          <a:stretch/>
        </p:blipFill>
        <p:spPr>
          <a:xfrm>
            <a:off x="9396682" y="3661194"/>
            <a:ext cx="2795318" cy="2229161"/>
          </a:xfrm>
          <a:prstGeom prst="rect">
            <a:avLst/>
          </a:prstGeom>
        </p:spPr>
      </p:pic>
      <p:sp>
        <p:nvSpPr>
          <p:cNvPr id="29" name="Arrow: Right 28">
            <a:extLst>
              <a:ext uri="{FF2B5EF4-FFF2-40B4-BE49-F238E27FC236}">
                <a16:creationId xmlns:a16="http://schemas.microsoft.com/office/drawing/2014/main" id="{D0D9B26B-03FA-E790-823B-283173A1CE55}"/>
              </a:ext>
            </a:extLst>
          </p:cNvPr>
          <p:cNvSpPr/>
          <p:nvPr/>
        </p:nvSpPr>
        <p:spPr>
          <a:xfrm>
            <a:off x="8448057" y="4717624"/>
            <a:ext cx="969224" cy="514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FDEAAF-136B-A5AC-92C7-5E4C189C3852}"/>
              </a:ext>
            </a:extLst>
          </p:cNvPr>
          <p:cNvSpPr/>
          <p:nvPr/>
        </p:nvSpPr>
        <p:spPr>
          <a:xfrm>
            <a:off x="10218057" y="4615543"/>
            <a:ext cx="1393372" cy="223151"/>
          </a:xfrm>
          <a:prstGeom prst="rect">
            <a:avLst/>
          </a:prstGeom>
          <a:solidFill>
            <a:srgbClr val="5B9BD5"/>
          </a:solidFill>
          <a:ln>
            <a:solidFill>
              <a:srgbClr val="AFDC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ESP32 (COM4)</a:t>
            </a:r>
          </a:p>
        </p:txBody>
      </p:sp>
      <p:sp>
        <p:nvSpPr>
          <p:cNvPr id="31" name="Rectangle 30">
            <a:extLst>
              <a:ext uri="{FF2B5EF4-FFF2-40B4-BE49-F238E27FC236}">
                <a16:creationId xmlns:a16="http://schemas.microsoft.com/office/drawing/2014/main" id="{AAABE0E3-1669-D430-6DD1-060F64C7DF34}"/>
              </a:ext>
            </a:extLst>
          </p:cNvPr>
          <p:cNvSpPr/>
          <p:nvPr/>
        </p:nvSpPr>
        <p:spPr>
          <a:xfrm>
            <a:off x="5634430" y="5249808"/>
            <a:ext cx="1286467" cy="2067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75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8A3D7-42F8-6CA9-FC21-13874DDB67F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2ED5-E8CC-B8E4-6716-BC606C9921EE}"/>
              </a:ext>
            </a:extLst>
          </p:cNvPr>
          <p:cNvSpPr>
            <a:spLocks noGrp="1"/>
          </p:cNvSpPr>
          <p:nvPr>
            <p:ph type="sldNum" sz="quarter" idx="12"/>
          </p:nvPr>
        </p:nvSpPr>
        <p:spPr/>
        <p:txBody>
          <a:bodyPr/>
          <a:lstStyle/>
          <a:p>
            <a:fld id="{C215B859-1C74-41B4-ABDF-4FB769ACCAD8}" type="slidenum">
              <a:rPr lang="en-US" smtClean="0"/>
              <a:pPr/>
              <a:t>17</a:t>
            </a:fld>
            <a:endParaRPr lang="en-US" dirty="0"/>
          </a:p>
        </p:txBody>
      </p:sp>
      <p:cxnSp>
        <p:nvCxnSpPr>
          <p:cNvPr id="3" name="Connector: Elbow 2">
            <a:extLst>
              <a:ext uri="{FF2B5EF4-FFF2-40B4-BE49-F238E27FC236}">
                <a16:creationId xmlns:a16="http://schemas.microsoft.com/office/drawing/2014/main" id="{8247E4CD-24B5-5A1B-BB6F-F81EC325F152}"/>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83" name="Pentagon 23">
            <a:extLst>
              <a:ext uri="{FF2B5EF4-FFF2-40B4-BE49-F238E27FC236}">
                <a16:creationId xmlns:a16="http://schemas.microsoft.com/office/drawing/2014/main" id="{98F3ADAD-E3D9-299A-D113-6477D3BD1E1F}"/>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 up hardware</a:t>
            </a:r>
          </a:p>
        </p:txBody>
      </p:sp>
      <p:pic>
        <p:nvPicPr>
          <p:cNvPr id="12" name="Picture 2" descr="IDE DE ARDUINO – ESPloradores">
            <a:extLst>
              <a:ext uri="{FF2B5EF4-FFF2-40B4-BE49-F238E27FC236}">
                <a16:creationId xmlns:a16="http://schemas.microsoft.com/office/drawing/2014/main" id="{A79FB2C5-F05C-A5DB-2C14-FC650655A4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376A272-21A2-CDEC-67EF-73A01AFC5ED0}"/>
              </a:ext>
            </a:extLst>
          </p:cNvPr>
          <p:cNvSpPr/>
          <p:nvPr/>
        </p:nvSpPr>
        <p:spPr>
          <a:xfrm>
            <a:off x="127733" y="79288"/>
            <a:ext cx="3959358"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How to build code</a:t>
            </a:r>
          </a:p>
        </p:txBody>
      </p:sp>
      <p:pic>
        <p:nvPicPr>
          <p:cNvPr id="5" name="Picture 4" descr="Arduino IDE select the ESP32 Port in Tools menu">
            <a:extLst>
              <a:ext uri="{FF2B5EF4-FFF2-40B4-BE49-F238E27FC236}">
                <a16:creationId xmlns:a16="http://schemas.microsoft.com/office/drawing/2014/main" id="{71E07B22-C4A4-A0D4-26FF-4365F5712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72" y="2110604"/>
            <a:ext cx="5500684" cy="35069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79ED9E-B063-4E45-5879-F2CCED7B9BF2}"/>
              </a:ext>
            </a:extLst>
          </p:cNvPr>
          <p:cNvSpPr txBox="1"/>
          <p:nvPr/>
        </p:nvSpPr>
        <p:spPr>
          <a:xfrm>
            <a:off x="1043491" y="1369173"/>
            <a:ext cx="10537372" cy="400110"/>
          </a:xfrm>
          <a:prstGeom prst="rect">
            <a:avLst/>
          </a:prstGeom>
          <a:noFill/>
        </p:spPr>
        <p:txBody>
          <a:bodyPr wrap="square">
            <a:spAutoFit/>
          </a:bodyPr>
          <a:lstStyle/>
          <a:p>
            <a:r>
              <a:rPr lang="en-US" sz="2000" b="1" dirty="0"/>
              <a:t>Step3: </a:t>
            </a:r>
            <a:r>
              <a:rPr lang="en-US" sz="2000" dirty="0"/>
              <a:t>Go to menu Tools -&gt; Serial Port -&gt; select the Arduino port connected to the computer. </a:t>
            </a:r>
          </a:p>
        </p:txBody>
      </p:sp>
    </p:spTree>
    <p:extLst>
      <p:ext uri="{BB962C8B-B14F-4D97-AF65-F5344CB8AC3E}">
        <p14:creationId xmlns:p14="http://schemas.microsoft.com/office/powerpoint/2010/main" val="286941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28F1B-E28A-D018-1071-DF6EE6B63A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6BA8C2-4235-18A0-8952-D017474DD3E3}"/>
              </a:ext>
            </a:extLst>
          </p:cNvPr>
          <p:cNvSpPr>
            <a:spLocks noGrp="1"/>
          </p:cNvSpPr>
          <p:nvPr>
            <p:ph type="sldNum" sz="quarter" idx="12"/>
          </p:nvPr>
        </p:nvSpPr>
        <p:spPr/>
        <p:txBody>
          <a:bodyPr/>
          <a:lstStyle/>
          <a:p>
            <a:fld id="{C215B859-1C74-41B4-ABDF-4FB769ACCAD8}" type="slidenum">
              <a:rPr lang="en-US" smtClean="0"/>
              <a:pPr/>
              <a:t>18</a:t>
            </a:fld>
            <a:endParaRPr lang="en-US" dirty="0"/>
          </a:p>
        </p:txBody>
      </p:sp>
      <p:cxnSp>
        <p:nvCxnSpPr>
          <p:cNvPr id="3" name="Connector: Elbow 2">
            <a:extLst>
              <a:ext uri="{FF2B5EF4-FFF2-40B4-BE49-F238E27FC236}">
                <a16:creationId xmlns:a16="http://schemas.microsoft.com/office/drawing/2014/main" id="{448CFC1B-4A5F-7936-D393-C4801076F0DA}"/>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83" name="Pentagon 23">
            <a:extLst>
              <a:ext uri="{FF2B5EF4-FFF2-40B4-BE49-F238E27FC236}">
                <a16:creationId xmlns:a16="http://schemas.microsoft.com/office/drawing/2014/main" id="{F8B51D34-F02B-AB9D-DF78-7FB63B83911F}"/>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vi-V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Build code </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2" name="Picture 2" descr="IDE DE ARDUINO – ESPloradores">
            <a:extLst>
              <a:ext uri="{FF2B5EF4-FFF2-40B4-BE49-F238E27FC236}">
                <a16:creationId xmlns:a16="http://schemas.microsoft.com/office/drawing/2014/main" id="{2BE8ACB6-2DAA-1DD5-1C1A-AE0E7C0EA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F3CDAE-9A30-E10F-7CFF-EECF049E1024}"/>
              </a:ext>
            </a:extLst>
          </p:cNvPr>
          <p:cNvSpPr txBox="1"/>
          <p:nvPr/>
        </p:nvSpPr>
        <p:spPr>
          <a:xfrm>
            <a:off x="785308" y="947158"/>
            <a:ext cx="8625840" cy="923330"/>
          </a:xfrm>
          <a:prstGeom prst="rect">
            <a:avLst/>
          </a:prstGeom>
          <a:noFill/>
        </p:spPr>
        <p:txBody>
          <a:bodyPr wrap="square">
            <a:spAutoFit/>
          </a:bodyPr>
          <a:lstStyle/>
          <a:p>
            <a:pPr marL="342900" indent="-342900">
              <a:buAutoNum type="arabicPeriod"/>
            </a:pPr>
            <a:r>
              <a:rPr lang="en-US" b="0" i="0" dirty="0">
                <a:solidFill>
                  <a:srgbClr val="3A3A3A"/>
                </a:solidFill>
                <a:effectLst/>
                <a:latin typeface="Helvetica" panose="020B0604020202020204" pitchFamily="34" charset="0"/>
              </a:rPr>
              <a:t>Press the </a:t>
            </a:r>
            <a:r>
              <a:rPr lang="en-US" b="1" i="0" dirty="0">
                <a:solidFill>
                  <a:srgbClr val="3A3A3A"/>
                </a:solidFill>
                <a:effectLst/>
                <a:latin typeface="Helvetica" panose="020B0604020202020204" pitchFamily="34" charset="0"/>
              </a:rPr>
              <a:t>Upload</a:t>
            </a:r>
            <a:r>
              <a:rPr lang="en-US" b="0" i="0" dirty="0">
                <a:solidFill>
                  <a:srgbClr val="3A3A3A"/>
                </a:solidFill>
                <a:effectLst/>
                <a:latin typeface="Helvetica" panose="020B0604020202020204" pitchFamily="34" charset="0"/>
              </a:rPr>
              <a:t> button in the Arduino IDE. Wait a few seconds while the code compiles and uploads to your board.</a:t>
            </a:r>
            <a:endParaRPr lang="vi-VN" b="0" i="0" dirty="0">
              <a:solidFill>
                <a:srgbClr val="3A3A3A"/>
              </a:solidFill>
              <a:effectLst/>
              <a:latin typeface="Helvetica" panose="020B0604020202020204" pitchFamily="34" charset="0"/>
            </a:endParaRPr>
          </a:p>
          <a:p>
            <a:pPr marL="342900" indent="-342900">
              <a:buAutoNum type="arabicPeriod"/>
            </a:pPr>
            <a:endParaRPr lang="en-US" dirty="0"/>
          </a:p>
        </p:txBody>
      </p:sp>
      <p:pic>
        <p:nvPicPr>
          <p:cNvPr id="10" name="Picture 9">
            <a:extLst>
              <a:ext uri="{FF2B5EF4-FFF2-40B4-BE49-F238E27FC236}">
                <a16:creationId xmlns:a16="http://schemas.microsoft.com/office/drawing/2014/main" id="{4515262F-CDFC-9E0B-8D5E-BC1618667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564" y="2362800"/>
            <a:ext cx="7774833" cy="1175038"/>
          </a:xfrm>
          <a:prstGeom prst="rect">
            <a:avLst/>
          </a:prstGeom>
        </p:spPr>
      </p:pic>
      <p:sp>
        <p:nvSpPr>
          <p:cNvPr id="11" name="AutoShape 2" descr="Arduino IDE done uploading ESP32 WiFiScan sketch">
            <a:extLst>
              <a:ext uri="{FF2B5EF4-FFF2-40B4-BE49-F238E27FC236}">
                <a16:creationId xmlns:a16="http://schemas.microsoft.com/office/drawing/2014/main" id="{EE5ADAC6-B5FD-05E1-4CA9-1DB78C7CBCBF}"/>
              </a:ext>
            </a:extLst>
          </p:cNvPr>
          <p:cNvSpPr>
            <a:spLocks noChangeAspect="1" noChangeArrowheads="1"/>
          </p:cNvSpPr>
          <p:nvPr/>
        </p:nvSpPr>
        <p:spPr bwMode="auto">
          <a:xfrm>
            <a:off x="2900363" y="1581150"/>
            <a:ext cx="6391275" cy="3695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0F84BD8-633A-5FB1-BD47-5884D0B08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1671" y="3611880"/>
            <a:ext cx="6373114" cy="3166832"/>
          </a:xfrm>
          <a:prstGeom prst="rect">
            <a:avLst/>
          </a:prstGeom>
        </p:spPr>
      </p:pic>
      <p:sp>
        <p:nvSpPr>
          <p:cNvPr id="15" name="Rectangle 14">
            <a:extLst>
              <a:ext uri="{FF2B5EF4-FFF2-40B4-BE49-F238E27FC236}">
                <a16:creationId xmlns:a16="http://schemas.microsoft.com/office/drawing/2014/main" id="{52233478-D8F7-7BA9-D33D-48B3910EDCD9}"/>
              </a:ext>
            </a:extLst>
          </p:cNvPr>
          <p:cNvSpPr/>
          <p:nvPr/>
        </p:nvSpPr>
        <p:spPr>
          <a:xfrm>
            <a:off x="1628835" y="2717954"/>
            <a:ext cx="320040" cy="46472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44F53386-9BBF-4DCD-A552-066B242C8410}"/>
              </a:ext>
            </a:extLst>
          </p:cNvPr>
          <p:cNvSpPr/>
          <p:nvPr/>
        </p:nvSpPr>
        <p:spPr>
          <a:xfrm>
            <a:off x="432951" y="3110573"/>
            <a:ext cx="1116746" cy="921872"/>
          </a:xfrm>
          <a:prstGeom prst="wedgeRectCallout">
            <a:avLst>
              <a:gd name="adj1" fmla="val 60040"/>
              <a:gd name="adj2" fmla="val -741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Upload code</a:t>
            </a:r>
            <a:endParaRPr lang="en-US" dirty="0"/>
          </a:p>
        </p:txBody>
      </p:sp>
      <p:sp>
        <p:nvSpPr>
          <p:cNvPr id="17" name="Speech Bubble: Rectangle 16">
            <a:extLst>
              <a:ext uri="{FF2B5EF4-FFF2-40B4-BE49-F238E27FC236}">
                <a16:creationId xmlns:a16="http://schemas.microsoft.com/office/drawing/2014/main" id="{AB1AACB1-0689-3CCB-E7A3-045381D0377E}"/>
              </a:ext>
            </a:extLst>
          </p:cNvPr>
          <p:cNvSpPr/>
          <p:nvPr/>
        </p:nvSpPr>
        <p:spPr>
          <a:xfrm>
            <a:off x="9575064" y="1963892"/>
            <a:ext cx="2274754" cy="921872"/>
          </a:xfrm>
          <a:prstGeom prst="wedgeRectCallout">
            <a:avLst>
              <a:gd name="adj1" fmla="val -89021"/>
              <a:gd name="adj2" fmla="val 578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Serial Moniter</a:t>
            </a:r>
            <a:endParaRPr lang="en-US" dirty="0"/>
          </a:p>
        </p:txBody>
      </p:sp>
      <p:sp>
        <p:nvSpPr>
          <p:cNvPr id="18" name="Rectangle 17">
            <a:extLst>
              <a:ext uri="{FF2B5EF4-FFF2-40B4-BE49-F238E27FC236}">
                <a16:creationId xmlns:a16="http://schemas.microsoft.com/office/drawing/2014/main" id="{309D469D-6ACF-31EC-2B31-54B8AB25A265}"/>
              </a:ext>
            </a:extLst>
          </p:cNvPr>
          <p:cNvSpPr/>
          <p:nvPr/>
        </p:nvSpPr>
        <p:spPr>
          <a:xfrm>
            <a:off x="8689092" y="2802500"/>
            <a:ext cx="320040" cy="46472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extBox 18">
            <a:extLst>
              <a:ext uri="{FF2B5EF4-FFF2-40B4-BE49-F238E27FC236}">
                <a16:creationId xmlns:a16="http://schemas.microsoft.com/office/drawing/2014/main" id="{FED0A11A-44A2-72F8-276D-D615713809A3}"/>
              </a:ext>
            </a:extLst>
          </p:cNvPr>
          <p:cNvSpPr txBox="1"/>
          <p:nvPr/>
        </p:nvSpPr>
        <p:spPr>
          <a:xfrm>
            <a:off x="785308" y="1518206"/>
            <a:ext cx="11712418" cy="369332"/>
          </a:xfrm>
          <a:prstGeom prst="rect">
            <a:avLst/>
          </a:prstGeom>
          <a:noFill/>
        </p:spPr>
        <p:txBody>
          <a:bodyPr wrap="square">
            <a:spAutoFit/>
          </a:bodyPr>
          <a:lstStyle/>
          <a:p>
            <a:r>
              <a:rPr lang="vi-VN" b="0" i="0" dirty="0">
                <a:solidFill>
                  <a:srgbClr val="3A3A3A"/>
                </a:solidFill>
                <a:effectLst/>
                <a:latin typeface="Helvetica" panose="020B0604020202020204" pitchFamily="34" charset="0"/>
              </a:rPr>
              <a:t>2. </a:t>
            </a:r>
            <a:r>
              <a:rPr lang="en-US" b="0" i="0" dirty="0">
                <a:solidFill>
                  <a:srgbClr val="3A3A3A"/>
                </a:solidFill>
                <a:effectLst/>
                <a:latin typeface="Helvetica" panose="020B0604020202020204" pitchFamily="34" charset="0"/>
              </a:rPr>
              <a:t>Press the ESP32 on-board </a:t>
            </a:r>
            <a:r>
              <a:rPr lang="en-US" b="1" i="0" dirty="0">
                <a:solidFill>
                  <a:srgbClr val="3A3A3A"/>
                </a:solidFill>
                <a:effectLst/>
                <a:latin typeface="Helvetica" panose="020B0604020202020204" pitchFamily="34" charset="0"/>
              </a:rPr>
              <a:t>Enable</a:t>
            </a:r>
            <a:r>
              <a:rPr lang="en-US" b="0" i="0" dirty="0">
                <a:solidFill>
                  <a:srgbClr val="3A3A3A"/>
                </a:solidFill>
                <a:effectLst/>
                <a:latin typeface="Helvetica" panose="020B0604020202020204" pitchFamily="34" charset="0"/>
              </a:rPr>
              <a:t> button and you should see the networks available near your ESP32:</a:t>
            </a:r>
            <a:endParaRPr lang="en-US" dirty="0"/>
          </a:p>
        </p:txBody>
      </p:sp>
      <p:sp>
        <p:nvSpPr>
          <p:cNvPr id="2" name="Rectangle: Rounded Corners 1">
            <a:extLst>
              <a:ext uri="{FF2B5EF4-FFF2-40B4-BE49-F238E27FC236}">
                <a16:creationId xmlns:a16="http://schemas.microsoft.com/office/drawing/2014/main" id="{A941039F-CEB3-D7D7-4BC7-3EB291890808}"/>
              </a:ext>
            </a:extLst>
          </p:cNvPr>
          <p:cNvSpPr/>
          <p:nvPr/>
        </p:nvSpPr>
        <p:spPr>
          <a:xfrm>
            <a:off x="127733" y="79288"/>
            <a:ext cx="3959358"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How to build code</a:t>
            </a:r>
          </a:p>
        </p:txBody>
      </p:sp>
      <p:sp>
        <p:nvSpPr>
          <p:cNvPr id="6" name="Speech Bubble: Rectangle 5">
            <a:extLst>
              <a:ext uri="{FF2B5EF4-FFF2-40B4-BE49-F238E27FC236}">
                <a16:creationId xmlns:a16="http://schemas.microsoft.com/office/drawing/2014/main" id="{FACDE47A-C2A7-CA37-A935-313ACCA94A8A}"/>
              </a:ext>
            </a:extLst>
          </p:cNvPr>
          <p:cNvSpPr/>
          <p:nvPr/>
        </p:nvSpPr>
        <p:spPr>
          <a:xfrm>
            <a:off x="2900362" y="2717954"/>
            <a:ext cx="3442381" cy="711046"/>
          </a:xfrm>
          <a:prstGeom prst="wedgeRectCallout">
            <a:avLst>
              <a:gd name="adj1" fmla="val -62361"/>
              <a:gd name="adj2" fmla="val 80455"/>
            </a:avLst>
          </a:prstGeom>
          <a:solidFill>
            <a:srgbClr val="5B9BD5"/>
          </a:solidFill>
          <a:ln>
            <a:solidFill>
              <a:srgbClr val="AFDC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Upload successful notification</a:t>
            </a:r>
            <a:endParaRPr lang="en-US" dirty="0"/>
          </a:p>
        </p:txBody>
      </p:sp>
    </p:spTree>
    <p:extLst>
      <p:ext uri="{BB962C8B-B14F-4D97-AF65-F5344CB8AC3E}">
        <p14:creationId xmlns:p14="http://schemas.microsoft.com/office/powerpoint/2010/main" val="189672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SP32-C5-DevKitC-1-N8R4 Espressif ...">
            <a:extLst>
              <a:ext uri="{FF2B5EF4-FFF2-40B4-BE49-F238E27FC236}">
                <a16:creationId xmlns:a16="http://schemas.microsoft.com/office/drawing/2014/main" id="{1C4A371B-071F-CDCF-73E7-B7CF03AA3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379" y="2933613"/>
            <a:ext cx="2114840" cy="31780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ow Express.js Enhances Node.js for Web Development">
            <a:extLst>
              <a:ext uri="{FF2B5EF4-FFF2-40B4-BE49-F238E27FC236}">
                <a16:creationId xmlns:a16="http://schemas.microsoft.com/office/drawing/2014/main" id="{EFF82055-6D0C-C282-197D-3CBDF362DC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3195" y="1095768"/>
            <a:ext cx="2100766" cy="148434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3">
            <a:extLst>
              <a:ext uri="{FF2B5EF4-FFF2-40B4-BE49-F238E27FC236}">
                <a16:creationId xmlns:a16="http://schemas.microsoft.com/office/drawing/2014/main" id="{B1401198-F5F4-C884-0D08-48EE74161E03}"/>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19</a:t>
            </a:fld>
            <a:endParaRPr lang="en-US" dirty="0"/>
          </a:p>
        </p:txBody>
      </p:sp>
      <p:sp>
        <p:nvSpPr>
          <p:cNvPr id="13" name="TextBox 12">
            <a:extLst>
              <a:ext uri="{FF2B5EF4-FFF2-40B4-BE49-F238E27FC236}">
                <a16:creationId xmlns:a16="http://schemas.microsoft.com/office/drawing/2014/main" id="{4C5F6102-996A-151E-9273-A1A6324983F6}"/>
              </a:ext>
            </a:extLst>
          </p:cNvPr>
          <p:cNvSpPr txBox="1"/>
          <p:nvPr/>
        </p:nvSpPr>
        <p:spPr>
          <a:xfrm>
            <a:off x="785308" y="6682033"/>
            <a:ext cx="132951" cy="142293"/>
          </a:xfrm>
          <a:prstGeom prst="rect">
            <a:avLst/>
          </a:prstGeom>
          <a:noFill/>
        </p:spPr>
        <p:txBody>
          <a:bodyPr wrap="non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Arrow: Down 8">
            <a:extLst>
              <a:ext uri="{FF2B5EF4-FFF2-40B4-BE49-F238E27FC236}">
                <a16:creationId xmlns:a16="http://schemas.microsoft.com/office/drawing/2014/main" id="{3832116C-EE7F-28B7-447E-046027013F38}"/>
              </a:ext>
            </a:extLst>
          </p:cNvPr>
          <p:cNvSpPr/>
          <p:nvPr/>
        </p:nvSpPr>
        <p:spPr>
          <a:xfrm rot="5400000">
            <a:off x="2136541" y="1333167"/>
            <a:ext cx="369332" cy="10387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A088E2-35C3-FB45-6E91-D8DA13AA156C}"/>
              </a:ext>
            </a:extLst>
          </p:cNvPr>
          <p:cNvSpPr txBox="1"/>
          <p:nvPr/>
        </p:nvSpPr>
        <p:spPr>
          <a:xfrm>
            <a:off x="1725169" y="1298558"/>
            <a:ext cx="128886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rPr>
              <a:t>Frontend</a:t>
            </a:r>
            <a:endParaRPr lang="en-US" dirty="0"/>
          </a:p>
        </p:txBody>
      </p:sp>
      <p:pic>
        <p:nvPicPr>
          <p:cNvPr id="2050" name="Picture 2" descr="ESP32-C5-DevKitC-1 v1.2 - ESP32-C5 ...">
            <a:extLst>
              <a:ext uri="{FF2B5EF4-FFF2-40B4-BE49-F238E27FC236}">
                <a16:creationId xmlns:a16="http://schemas.microsoft.com/office/drawing/2014/main" id="{CECA5A28-170E-9DAB-6BB3-10DBB0DB0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93" t="3161" r="4968" b="7446"/>
          <a:stretch/>
        </p:blipFill>
        <p:spPr bwMode="auto">
          <a:xfrm>
            <a:off x="2924828" y="951221"/>
            <a:ext cx="2213811" cy="1660359"/>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E13BBEAF-2ED1-8C0F-F868-F18A64D2B4BC}"/>
              </a:ext>
            </a:extLst>
          </p:cNvPr>
          <p:cNvSpPr/>
          <p:nvPr/>
        </p:nvSpPr>
        <p:spPr>
          <a:xfrm rot="16200000">
            <a:off x="5451727" y="1393059"/>
            <a:ext cx="305265" cy="8823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Right 17">
            <a:extLst>
              <a:ext uri="{FF2B5EF4-FFF2-40B4-BE49-F238E27FC236}">
                <a16:creationId xmlns:a16="http://schemas.microsoft.com/office/drawing/2014/main" id="{C5B65267-E332-7179-7435-D8D43EF5373C}"/>
              </a:ext>
            </a:extLst>
          </p:cNvPr>
          <p:cNvSpPr/>
          <p:nvPr/>
        </p:nvSpPr>
        <p:spPr>
          <a:xfrm>
            <a:off x="7833551" y="1642119"/>
            <a:ext cx="1521864" cy="304329"/>
          </a:xfrm>
          <a:prstGeom prst="lef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2052" name="Picture 4" descr="Install PostgreSQL Database Server on Ubuntu 22.04|20.04 | ComputingForGeeks">
            <a:extLst>
              <a:ext uri="{FF2B5EF4-FFF2-40B4-BE49-F238E27FC236}">
                <a16:creationId xmlns:a16="http://schemas.microsoft.com/office/drawing/2014/main" id="{AEFFD794-AC8C-0E40-428E-18733F8890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2337" y="915302"/>
            <a:ext cx="1892776" cy="189277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17B9E69-B190-A1B6-5DEE-28B429A1D1B7}"/>
              </a:ext>
            </a:extLst>
          </p:cNvPr>
          <p:cNvCxnSpPr>
            <a:cxnSpLocks/>
          </p:cNvCxnSpPr>
          <p:nvPr/>
        </p:nvCxnSpPr>
        <p:spPr>
          <a:xfrm flipH="1">
            <a:off x="1268978" y="2940694"/>
            <a:ext cx="9319747"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Pentagon 23">
            <a:extLst>
              <a:ext uri="{FF2B5EF4-FFF2-40B4-BE49-F238E27FC236}">
                <a16:creationId xmlns:a16="http://schemas.microsoft.com/office/drawing/2014/main" id="{8F157D10-C7CB-2778-6B9A-5F6C19660A7C}"/>
              </a:ext>
            </a:extLst>
          </p:cNvPr>
          <p:cNvSpPr/>
          <p:nvPr/>
        </p:nvSpPr>
        <p:spPr>
          <a:xfrm>
            <a:off x="1043491" y="3076364"/>
            <a:ext cx="2661775"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Hardware</a:t>
            </a:r>
          </a:p>
        </p:txBody>
      </p:sp>
      <p:cxnSp>
        <p:nvCxnSpPr>
          <p:cNvPr id="35" name="Connector: Elbow 34">
            <a:extLst>
              <a:ext uri="{FF2B5EF4-FFF2-40B4-BE49-F238E27FC236}">
                <a16:creationId xmlns:a16="http://schemas.microsoft.com/office/drawing/2014/main" id="{3ADFC5D9-905D-B5AA-B8D4-7D4684DEAE8B}"/>
              </a:ext>
            </a:extLst>
          </p:cNvPr>
          <p:cNvCxnSpPr>
            <a:cxnSpLocks/>
          </p:cNvCxnSpPr>
          <p:nvPr/>
        </p:nvCxnSpPr>
        <p:spPr>
          <a:xfrm>
            <a:off x="527125" y="30235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E7E424-08B0-7042-12CD-C47D2C50C16D}"/>
              </a:ext>
            </a:extLst>
          </p:cNvPr>
          <p:cNvSpPr txBox="1"/>
          <p:nvPr/>
        </p:nvSpPr>
        <p:spPr>
          <a:xfrm>
            <a:off x="5069126" y="1315285"/>
            <a:ext cx="1019908"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Sitka Heading Semibold" pitchFamily="2" charset="0"/>
                <a:cs typeface="Times New Roman" panose="02020603050405020304" pitchFamily="18" charset="0"/>
              </a:rPr>
              <a:t>Backend</a:t>
            </a:r>
            <a:endParaRPr lang="en-US" dirty="0"/>
          </a:p>
        </p:txBody>
      </p:sp>
      <p:sp>
        <p:nvSpPr>
          <p:cNvPr id="40" name="Rectangle: Rounded Corners 39">
            <a:extLst>
              <a:ext uri="{FF2B5EF4-FFF2-40B4-BE49-F238E27FC236}">
                <a16:creationId xmlns:a16="http://schemas.microsoft.com/office/drawing/2014/main" id="{5BD84B63-92FF-76BF-CE1A-E67883842851}"/>
              </a:ext>
            </a:extLst>
          </p:cNvPr>
          <p:cNvSpPr/>
          <p:nvPr/>
        </p:nvSpPr>
        <p:spPr>
          <a:xfrm>
            <a:off x="5179088" y="3447823"/>
            <a:ext cx="779109" cy="42110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PIN 2</a:t>
            </a:r>
            <a:endParaRPr lang="en-US" sz="1400" b="1" dirty="0"/>
          </a:p>
        </p:txBody>
      </p:sp>
      <p:sp>
        <p:nvSpPr>
          <p:cNvPr id="41" name="Rectangle: Rounded Corners 40">
            <a:extLst>
              <a:ext uri="{FF2B5EF4-FFF2-40B4-BE49-F238E27FC236}">
                <a16:creationId xmlns:a16="http://schemas.microsoft.com/office/drawing/2014/main" id="{F2671FB1-45CF-115A-8CAC-C56C3E6A3B18}"/>
              </a:ext>
            </a:extLst>
          </p:cNvPr>
          <p:cNvSpPr/>
          <p:nvPr/>
        </p:nvSpPr>
        <p:spPr>
          <a:xfrm>
            <a:off x="7231655" y="3459154"/>
            <a:ext cx="779109" cy="42110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SDA</a:t>
            </a:r>
            <a:endParaRPr lang="en-US" sz="1400" b="1" dirty="0"/>
          </a:p>
        </p:txBody>
      </p:sp>
      <p:sp>
        <p:nvSpPr>
          <p:cNvPr id="43" name="Arrow: Left-Right 42">
            <a:extLst>
              <a:ext uri="{FF2B5EF4-FFF2-40B4-BE49-F238E27FC236}">
                <a16:creationId xmlns:a16="http://schemas.microsoft.com/office/drawing/2014/main" id="{4DFF7B61-90A0-35A7-1820-CFB872465AA1}"/>
              </a:ext>
            </a:extLst>
          </p:cNvPr>
          <p:cNvSpPr/>
          <p:nvPr/>
        </p:nvSpPr>
        <p:spPr>
          <a:xfrm>
            <a:off x="6030837" y="3459154"/>
            <a:ext cx="1105758" cy="42110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45B501A7-A87E-022A-8826-DFFF253C0906}"/>
              </a:ext>
            </a:extLst>
          </p:cNvPr>
          <p:cNvSpPr/>
          <p:nvPr/>
        </p:nvSpPr>
        <p:spPr>
          <a:xfrm>
            <a:off x="5179088" y="4060066"/>
            <a:ext cx="779109" cy="42110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PIN 3</a:t>
            </a:r>
            <a:endParaRPr lang="en-US" sz="1400" b="1" dirty="0"/>
          </a:p>
        </p:txBody>
      </p:sp>
      <p:sp>
        <p:nvSpPr>
          <p:cNvPr id="45" name="Rectangle: Rounded Corners 44">
            <a:extLst>
              <a:ext uri="{FF2B5EF4-FFF2-40B4-BE49-F238E27FC236}">
                <a16:creationId xmlns:a16="http://schemas.microsoft.com/office/drawing/2014/main" id="{8AB215D9-2457-34B1-CF41-E37D941C4539}"/>
              </a:ext>
            </a:extLst>
          </p:cNvPr>
          <p:cNvSpPr/>
          <p:nvPr/>
        </p:nvSpPr>
        <p:spPr>
          <a:xfrm>
            <a:off x="7231655" y="4071397"/>
            <a:ext cx="779109" cy="421102"/>
          </a:xfrm>
          <a:prstGeom prst="roundRect">
            <a:avLst/>
          </a:prstGeom>
          <a:solidFill>
            <a:srgbClr val="C9C9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SCL</a:t>
            </a:r>
            <a:endParaRPr lang="en-US" sz="1600" b="1" dirty="0"/>
          </a:p>
        </p:txBody>
      </p:sp>
      <p:sp>
        <p:nvSpPr>
          <p:cNvPr id="46" name="Arrow: Left-Right 45">
            <a:extLst>
              <a:ext uri="{FF2B5EF4-FFF2-40B4-BE49-F238E27FC236}">
                <a16:creationId xmlns:a16="http://schemas.microsoft.com/office/drawing/2014/main" id="{BDF9BE16-7D7E-2CF4-0235-F30C55C94488}"/>
              </a:ext>
            </a:extLst>
          </p:cNvPr>
          <p:cNvSpPr/>
          <p:nvPr/>
        </p:nvSpPr>
        <p:spPr>
          <a:xfrm>
            <a:off x="6030837" y="4071397"/>
            <a:ext cx="1105758" cy="42110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6C802F63-BFE2-6384-B5CE-B4F694B35E51}"/>
              </a:ext>
            </a:extLst>
          </p:cNvPr>
          <p:cNvSpPr/>
          <p:nvPr/>
        </p:nvSpPr>
        <p:spPr>
          <a:xfrm>
            <a:off x="5179088" y="4638755"/>
            <a:ext cx="779109" cy="42110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5V</a:t>
            </a:r>
            <a:endParaRPr lang="en-US" sz="1400" b="1" dirty="0"/>
          </a:p>
        </p:txBody>
      </p:sp>
      <p:sp>
        <p:nvSpPr>
          <p:cNvPr id="48" name="Rectangle: Rounded Corners 47">
            <a:extLst>
              <a:ext uri="{FF2B5EF4-FFF2-40B4-BE49-F238E27FC236}">
                <a16:creationId xmlns:a16="http://schemas.microsoft.com/office/drawing/2014/main" id="{945ED255-C3AC-9F3E-57BB-074584EF4C59}"/>
              </a:ext>
            </a:extLst>
          </p:cNvPr>
          <p:cNvSpPr/>
          <p:nvPr/>
        </p:nvSpPr>
        <p:spPr>
          <a:xfrm>
            <a:off x="7231655" y="4650086"/>
            <a:ext cx="779109" cy="42110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5V</a:t>
            </a:r>
            <a:endParaRPr lang="en-US" sz="1400" b="1" dirty="0"/>
          </a:p>
        </p:txBody>
      </p:sp>
      <p:sp>
        <p:nvSpPr>
          <p:cNvPr id="49" name="Arrow: Left-Right 48">
            <a:extLst>
              <a:ext uri="{FF2B5EF4-FFF2-40B4-BE49-F238E27FC236}">
                <a16:creationId xmlns:a16="http://schemas.microsoft.com/office/drawing/2014/main" id="{A55A32DF-117A-AB58-9465-9CABA50CD43E}"/>
              </a:ext>
            </a:extLst>
          </p:cNvPr>
          <p:cNvSpPr/>
          <p:nvPr/>
        </p:nvSpPr>
        <p:spPr>
          <a:xfrm>
            <a:off x="6030837" y="4650086"/>
            <a:ext cx="1105758" cy="42110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410D6E5B-8125-49DF-4784-ECA21DD56734}"/>
              </a:ext>
            </a:extLst>
          </p:cNvPr>
          <p:cNvSpPr/>
          <p:nvPr/>
        </p:nvSpPr>
        <p:spPr>
          <a:xfrm>
            <a:off x="5179088" y="5217444"/>
            <a:ext cx="779109" cy="42110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GND</a:t>
            </a:r>
            <a:endParaRPr lang="en-US" sz="1400" b="1" dirty="0"/>
          </a:p>
        </p:txBody>
      </p:sp>
      <p:sp>
        <p:nvSpPr>
          <p:cNvPr id="51" name="Rectangle: Rounded Corners 50">
            <a:extLst>
              <a:ext uri="{FF2B5EF4-FFF2-40B4-BE49-F238E27FC236}">
                <a16:creationId xmlns:a16="http://schemas.microsoft.com/office/drawing/2014/main" id="{BB1B7E1A-6054-5A4C-93C8-F1067DCB71BB}"/>
              </a:ext>
            </a:extLst>
          </p:cNvPr>
          <p:cNvSpPr/>
          <p:nvPr/>
        </p:nvSpPr>
        <p:spPr>
          <a:xfrm>
            <a:off x="7231655" y="5228775"/>
            <a:ext cx="779109" cy="42110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t>GND</a:t>
            </a:r>
            <a:endParaRPr lang="en-US" sz="1400" b="1" dirty="0"/>
          </a:p>
        </p:txBody>
      </p:sp>
      <p:sp>
        <p:nvSpPr>
          <p:cNvPr id="52" name="Arrow: Left-Right 51">
            <a:extLst>
              <a:ext uri="{FF2B5EF4-FFF2-40B4-BE49-F238E27FC236}">
                <a16:creationId xmlns:a16="http://schemas.microsoft.com/office/drawing/2014/main" id="{6B411C8A-2D3D-FCC6-439E-7824FA6EBD38}"/>
              </a:ext>
            </a:extLst>
          </p:cNvPr>
          <p:cNvSpPr/>
          <p:nvPr/>
        </p:nvSpPr>
        <p:spPr>
          <a:xfrm>
            <a:off x="6030837" y="5228775"/>
            <a:ext cx="1105758" cy="42110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React - Md Rijoan Maruf">
            <a:extLst>
              <a:ext uri="{FF2B5EF4-FFF2-40B4-BE49-F238E27FC236}">
                <a16:creationId xmlns:a16="http://schemas.microsoft.com/office/drawing/2014/main" id="{10986D3F-54B4-0D4B-2564-4E396C5C3EA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37" r="18772"/>
          <a:stretch/>
        </p:blipFill>
        <p:spPr bwMode="auto">
          <a:xfrm>
            <a:off x="290821" y="1188374"/>
            <a:ext cx="1392232" cy="1509709"/>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4B85AAF6-C9DC-C28B-9C07-734D460E3575}"/>
              </a:ext>
            </a:extLst>
          </p:cNvPr>
          <p:cNvSpPr/>
          <p:nvPr/>
        </p:nvSpPr>
        <p:spPr>
          <a:xfrm>
            <a:off x="7417052" y="120224"/>
            <a:ext cx="3716229" cy="830997"/>
          </a:xfrm>
          <a:prstGeom prst="rect">
            <a:avLst/>
          </a:prstGeom>
        </p:spPr>
        <p:txBody>
          <a:bodyPr wrap="square">
            <a:spAutoFit/>
          </a:bodyPr>
          <a:lstStyle/>
          <a:p>
            <a:pPr algn="just"/>
            <a:r>
              <a:rPr lang="en-US" sz="1600" dirty="0">
                <a:solidFill>
                  <a:srgbClr val="202122"/>
                </a:solidFill>
                <a:latin typeface="Calibri" panose="020F0502020204030204"/>
              </a:rPr>
              <a:t>Express.js, or simply Express, is a back end web application framework for building RESTful APIs with Node.js  </a:t>
            </a:r>
            <a:endParaRPr lang="en-US" sz="1600" dirty="0">
              <a:solidFill>
                <a:schemeClr val="accent5"/>
              </a:solidFill>
              <a:latin typeface="Calibri" panose="020F0502020204030204"/>
            </a:endParaRPr>
          </a:p>
        </p:txBody>
      </p:sp>
      <p:sp>
        <p:nvSpPr>
          <p:cNvPr id="54" name="Speech Bubble: Rectangle 53">
            <a:extLst>
              <a:ext uri="{FF2B5EF4-FFF2-40B4-BE49-F238E27FC236}">
                <a16:creationId xmlns:a16="http://schemas.microsoft.com/office/drawing/2014/main" id="{650488D0-7C8E-DE2C-66EF-56D0CA6C9C03}"/>
              </a:ext>
            </a:extLst>
          </p:cNvPr>
          <p:cNvSpPr/>
          <p:nvPr/>
        </p:nvSpPr>
        <p:spPr>
          <a:xfrm>
            <a:off x="7363656" y="46148"/>
            <a:ext cx="3751633" cy="878168"/>
          </a:xfrm>
          <a:prstGeom prst="wedgeRectCallout">
            <a:avLst>
              <a:gd name="adj1" fmla="val -43574"/>
              <a:gd name="adj2" fmla="val 12372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56" name="Picture 55" descr="A close up of a device&#10;&#10;AI-generated content may be incorrect.">
            <a:extLst>
              <a:ext uri="{FF2B5EF4-FFF2-40B4-BE49-F238E27FC236}">
                <a16:creationId xmlns:a16="http://schemas.microsoft.com/office/drawing/2014/main" id="{B9FD13F1-F4E7-15F8-2ECF-464A7176F1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3832" y="3048119"/>
            <a:ext cx="1462594" cy="2879954"/>
          </a:xfrm>
          <a:prstGeom prst="rect">
            <a:avLst/>
          </a:prstGeom>
        </p:spPr>
      </p:pic>
      <p:cxnSp>
        <p:nvCxnSpPr>
          <p:cNvPr id="10" name="Connector: Elbow 9">
            <a:extLst>
              <a:ext uri="{FF2B5EF4-FFF2-40B4-BE49-F238E27FC236}">
                <a16:creationId xmlns:a16="http://schemas.microsoft.com/office/drawing/2014/main" id="{C79F07D3-D930-B53E-E168-6D4696EEE1E4}"/>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1" name="Pentagon 23">
            <a:extLst>
              <a:ext uri="{FF2B5EF4-FFF2-40B4-BE49-F238E27FC236}">
                <a16:creationId xmlns:a16="http://schemas.microsoft.com/office/drawing/2014/main" id="{4E9EA973-DB34-1CFB-06C3-84859396E6D5}"/>
              </a:ext>
            </a:extLst>
          </p:cNvPr>
          <p:cNvSpPr/>
          <p:nvPr/>
        </p:nvSpPr>
        <p:spPr>
          <a:xfrm>
            <a:off x="1043492" y="674264"/>
            <a:ext cx="1236015" cy="424732"/>
          </a:xfrm>
          <a:prstGeom prst="homePlate">
            <a:avLst>
              <a:gd name="adj" fmla="val 5488"/>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Artemis</a:t>
            </a:r>
          </a:p>
        </p:txBody>
      </p:sp>
      <p:sp>
        <p:nvSpPr>
          <p:cNvPr id="12" name="Rectangle: Rounded Corners 11">
            <a:extLst>
              <a:ext uri="{FF2B5EF4-FFF2-40B4-BE49-F238E27FC236}">
                <a16:creationId xmlns:a16="http://schemas.microsoft.com/office/drawing/2014/main" id="{5D2DE800-85CB-5CF1-3DFB-4A994A536B4E}"/>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
        <p:nvSpPr>
          <p:cNvPr id="4" name="TextBox 3">
            <a:extLst>
              <a:ext uri="{FF2B5EF4-FFF2-40B4-BE49-F238E27FC236}">
                <a16:creationId xmlns:a16="http://schemas.microsoft.com/office/drawing/2014/main" id="{3175FC02-47D8-B2F7-7E60-F4E26B3E2700}"/>
              </a:ext>
            </a:extLst>
          </p:cNvPr>
          <p:cNvSpPr txBox="1"/>
          <p:nvPr/>
        </p:nvSpPr>
        <p:spPr>
          <a:xfrm>
            <a:off x="1661499" y="5740576"/>
            <a:ext cx="10323899" cy="646331"/>
          </a:xfrm>
          <a:prstGeom prst="rect">
            <a:avLst/>
          </a:prstGeom>
          <a:noFill/>
        </p:spPr>
        <p:txBody>
          <a:bodyPr wrap="square">
            <a:spAutoFit/>
          </a:bodyPr>
          <a:lstStyle/>
          <a:p>
            <a:br>
              <a:rPr lang="en-US" dirty="0"/>
            </a:br>
            <a:r>
              <a:rPr lang="en-US" b="0" i="0" dirty="0">
                <a:effectLst/>
                <a:latin typeface="Arial" panose="020B0604020202020204" pitchFamily="34" charset="0"/>
              </a:rPr>
              <a:t>Artemis is a system that scans QR code and sends data to the system in real time</a:t>
            </a:r>
            <a:endParaRPr lang="en-US" dirty="0"/>
          </a:p>
        </p:txBody>
      </p:sp>
      <p:sp>
        <p:nvSpPr>
          <p:cNvPr id="5" name="Arrow: Right 4">
            <a:extLst>
              <a:ext uri="{FF2B5EF4-FFF2-40B4-BE49-F238E27FC236}">
                <a16:creationId xmlns:a16="http://schemas.microsoft.com/office/drawing/2014/main" id="{0F07CFDA-55E6-9BB5-6A7E-77298AEA82DA}"/>
              </a:ext>
            </a:extLst>
          </p:cNvPr>
          <p:cNvSpPr/>
          <p:nvPr/>
        </p:nvSpPr>
        <p:spPr>
          <a:xfrm>
            <a:off x="657615" y="5928073"/>
            <a:ext cx="795812" cy="539634"/>
          </a:xfrm>
          <a:prstGeom prst="rightArrow">
            <a:avLst/>
          </a:prstGeom>
          <a:solidFill>
            <a:srgbClr val="5B9BD5"/>
          </a:solidFill>
          <a:ln>
            <a:solidFill>
              <a:srgbClr val="AFDC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71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B1401198-F5F4-C884-0D08-48EE74161E03}"/>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2</a:t>
            </a:fld>
            <a:endParaRPr lang="en-US" dirty="0"/>
          </a:p>
        </p:txBody>
      </p:sp>
      <p:sp>
        <p:nvSpPr>
          <p:cNvPr id="6" name="Pentagon 23">
            <a:extLst>
              <a:ext uri="{FF2B5EF4-FFF2-40B4-BE49-F238E27FC236}">
                <a16:creationId xmlns:a16="http://schemas.microsoft.com/office/drawing/2014/main" id="{2C559690-79B1-429C-40E2-19CAF4311502}"/>
              </a:ext>
            </a:extLst>
          </p:cNvPr>
          <p:cNvSpPr/>
          <p:nvPr/>
        </p:nvSpPr>
        <p:spPr>
          <a:xfrm>
            <a:off x="1055522" y="751279"/>
            <a:ext cx="3059278"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Introduce ESP32-C5</a:t>
            </a:r>
          </a:p>
        </p:txBody>
      </p:sp>
      <p:cxnSp>
        <p:nvCxnSpPr>
          <p:cNvPr id="7" name="Connector: Elbow 6">
            <a:extLst>
              <a:ext uri="{FF2B5EF4-FFF2-40B4-BE49-F238E27FC236}">
                <a16:creationId xmlns:a16="http://schemas.microsoft.com/office/drawing/2014/main" id="{9A8547F5-6301-7788-1103-ABAD666A84FF}"/>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5F6102-996A-151E-9273-A1A6324983F6}"/>
              </a:ext>
            </a:extLst>
          </p:cNvPr>
          <p:cNvSpPr txBox="1"/>
          <p:nvPr/>
        </p:nvSpPr>
        <p:spPr>
          <a:xfrm>
            <a:off x="785308" y="6682033"/>
            <a:ext cx="132951" cy="142293"/>
          </a:xfrm>
          <a:prstGeom prst="rect">
            <a:avLst/>
          </a:prstGeom>
          <a:noFill/>
        </p:spPr>
        <p:txBody>
          <a:bodyPr wrap="non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2" descr="IDE DE ARDUINO – ESPloradores">
            <a:extLst>
              <a:ext uri="{FF2B5EF4-FFF2-40B4-BE49-F238E27FC236}">
                <a16:creationId xmlns:a16="http://schemas.microsoft.com/office/drawing/2014/main" id="{580CCC4A-37E7-3011-FE71-2B6B77B9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827593-5194-6E12-3A66-27BDC9BB773E}"/>
              </a:ext>
            </a:extLst>
          </p:cNvPr>
          <p:cNvSpPr txBox="1"/>
          <p:nvPr/>
        </p:nvSpPr>
        <p:spPr>
          <a:xfrm>
            <a:off x="1055522" y="1240543"/>
            <a:ext cx="9875520" cy="2308324"/>
          </a:xfrm>
          <a:prstGeom prst="rect">
            <a:avLst/>
          </a:prstGeom>
          <a:noFill/>
        </p:spPr>
        <p:txBody>
          <a:bodyPr wrap="square">
            <a:spAutoFit/>
          </a:bodyPr>
          <a:lstStyle/>
          <a:p>
            <a:r>
              <a:rPr lang="en-US" sz="2400" b="1" dirty="0"/>
              <a:t>ESP32-C5</a:t>
            </a:r>
            <a:r>
              <a:rPr lang="en-US" sz="2400" dirty="0"/>
              <a:t> is a system on a chip that integrates the following features:</a:t>
            </a:r>
          </a:p>
          <a:p>
            <a:pPr marL="342900" indent="-342900">
              <a:buFont typeface="Arial" panose="020B0604020202020204" pitchFamily="34" charset="0"/>
              <a:buChar char="•"/>
            </a:pPr>
            <a:r>
              <a:rPr lang="en-US" sz="2400" dirty="0"/>
              <a:t>Wi-Fi (2.4 GHz band &amp; 5 GHz )</a:t>
            </a:r>
          </a:p>
          <a:p>
            <a:pPr marL="342900" indent="-342900">
              <a:buFont typeface="Arial" panose="020B0604020202020204" pitchFamily="34" charset="0"/>
              <a:buChar char="•"/>
            </a:pPr>
            <a:r>
              <a:rPr lang="en-US" sz="2400" dirty="0"/>
              <a:t>Bluetooth</a:t>
            </a:r>
          </a:p>
          <a:p>
            <a:pPr marL="342900" indent="-342900">
              <a:buFont typeface="Arial" panose="020B0604020202020204" pitchFamily="34" charset="0"/>
              <a:buChar char="•"/>
            </a:pPr>
            <a:r>
              <a:rPr lang="en-US" sz="2400" dirty="0"/>
              <a:t>Dual high performance Xtensa® 32-bit LX6 CPU cores</a:t>
            </a:r>
          </a:p>
          <a:p>
            <a:pPr marL="342900" indent="-342900">
              <a:buFont typeface="Arial" panose="020B0604020202020204" pitchFamily="34" charset="0"/>
              <a:buChar char="•"/>
            </a:pPr>
            <a:r>
              <a:rPr lang="en-US" sz="2400" dirty="0"/>
              <a:t>Ultra Low Power co-processor</a:t>
            </a:r>
          </a:p>
          <a:p>
            <a:pPr marL="342900" indent="-342900">
              <a:buFont typeface="Arial" panose="020B0604020202020204" pitchFamily="34" charset="0"/>
              <a:buChar char="•"/>
            </a:pPr>
            <a:r>
              <a:rPr lang="en-US" sz="2400" dirty="0"/>
              <a:t>Multiple peripherals</a:t>
            </a:r>
          </a:p>
        </p:txBody>
      </p:sp>
      <p:pic>
        <p:nvPicPr>
          <p:cNvPr id="4" name="Picture 3" descr="A circuit board with many components">
            <a:extLst>
              <a:ext uri="{FF2B5EF4-FFF2-40B4-BE49-F238E27FC236}">
                <a16:creationId xmlns:a16="http://schemas.microsoft.com/office/drawing/2014/main" id="{03969C3B-A0B0-8C36-ACC4-ED05B8FC7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023" y="2834439"/>
            <a:ext cx="5764590" cy="3551847"/>
          </a:xfrm>
          <a:prstGeom prst="rect">
            <a:avLst/>
          </a:prstGeom>
        </p:spPr>
      </p:pic>
      <p:pic>
        <p:nvPicPr>
          <p:cNvPr id="15" name="Picture 14" descr="A diagram of a computer hardware system&#10;&#10;AI-generated content may be incorrect.">
            <a:extLst>
              <a:ext uri="{FF2B5EF4-FFF2-40B4-BE49-F238E27FC236}">
                <a16:creationId xmlns:a16="http://schemas.microsoft.com/office/drawing/2014/main" id="{CF4FBF68-35A9-FBF2-B497-A312A72550F6}"/>
              </a:ext>
            </a:extLst>
          </p:cNvPr>
          <p:cNvPicPr>
            <a:picLocks noChangeAspect="1"/>
          </p:cNvPicPr>
          <p:nvPr/>
        </p:nvPicPr>
        <p:blipFill>
          <a:blip r:embed="rId5">
            <a:extLst>
              <a:ext uri="{28A0092B-C50C-407E-A947-70E740481C1C}">
                <a14:useLocalDpi xmlns:a14="http://schemas.microsoft.com/office/drawing/2010/main" val="0"/>
              </a:ext>
            </a:extLst>
          </a:blip>
          <a:srcRect t="5350"/>
          <a:stretch/>
        </p:blipFill>
        <p:spPr>
          <a:xfrm>
            <a:off x="110951" y="3530231"/>
            <a:ext cx="6168959" cy="3151802"/>
          </a:xfrm>
          <a:prstGeom prst="rect">
            <a:avLst/>
          </a:prstGeom>
        </p:spPr>
      </p:pic>
      <p:sp>
        <p:nvSpPr>
          <p:cNvPr id="8" name="Rectangle: Rounded Corners 7">
            <a:extLst>
              <a:ext uri="{FF2B5EF4-FFF2-40B4-BE49-F238E27FC236}">
                <a16:creationId xmlns:a16="http://schemas.microsoft.com/office/drawing/2014/main" id="{8D216B92-CD0F-A3DE-59F3-4283B6E22A93}"/>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Background</a:t>
            </a:r>
          </a:p>
        </p:txBody>
      </p:sp>
    </p:spTree>
    <p:extLst>
      <p:ext uri="{BB962C8B-B14F-4D97-AF65-F5344CB8AC3E}">
        <p14:creationId xmlns:p14="http://schemas.microsoft.com/office/powerpoint/2010/main" val="3376645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screenshot of a computer&#10;&#10;AI-generated content may be incorrect.">
            <a:extLst>
              <a:ext uri="{FF2B5EF4-FFF2-40B4-BE49-F238E27FC236}">
                <a16:creationId xmlns:a16="http://schemas.microsoft.com/office/drawing/2014/main" id="{9C5DC45A-FDDC-89C6-5D17-F9890BF972DF}"/>
              </a:ext>
            </a:extLst>
          </p:cNvPr>
          <p:cNvPicPr>
            <a:picLocks noChangeAspect="1"/>
          </p:cNvPicPr>
          <p:nvPr/>
        </p:nvPicPr>
        <p:blipFill>
          <a:blip r:embed="rId3">
            <a:extLst>
              <a:ext uri="{28A0092B-C50C-407E-A947-70E740481C1C}">
                <a14:useLocalDpi xmlns:a14="http://schemas.microsoft.com/office/drawing/2010/main" val="0"/>
              </a:ext>
            </a:extLst>
          </a:blip>
          <a:srcRect r="55603"/>
          <a:stretch/>
        </p:blipFill>
        <p:spPr>
          <a:xfrm>
            <a:off x="6769100" y="3507787"/>
            <a:ext cx="1707008" cy="3010694"/>
          </a:xfrm>
          <a:prstGeom prst="rect">
            <a:avLst/>
          </a:prstGeom>
        </p:spPr>
      </p:pic>
      <p:sp>
        <p:nvSpPr>
          <p:cNvPr id="4" name="Slide Number Placeholder 3"/>
          <p:cNvSpPr>
            <a:spLocks noGrp="1"/>
          </p:cNvSpPr>
          <p:nvPr>
            <p:ph type="sldNum" sz="quarter" idx="12"/>
          </p:nvPr>
        </p:nvSpPr>
        <p:spPr/>
        <p:txBody>
          <a:bodyPr/>
          <a:lstStyle/>
          <a:p>
            <a:fld id="{C215B859-1C74-41B4-ABDF-4FB769ACCAD8}" type="slidenum">
              <a:rPr lang="en-US" smtClean="0"/>
              <a:pPr/>
              <a:t>20</a:t>
            </a:fld>
            <a:endParaRPr lang="en-US" dirty="0"/>
          </a:p>
        </p:txBody>
      </p:sp>
      <p:cxnSp>
        <p:nvCxnSpPr>
          <p:cNvPr id="3" name="Connector: Elbow 2">
            <a:extLst>
              <a:ext uri="{FF2B5EF4-FFF2-40B4-BE49-F238E27FC236}">
                <a16:creationId xmlns:a16="http://schemas.microsoft.com/office/drawing/2014/main" id="{BBC4054D-3CB6-530A-D52D-7391E9813A7E}"/>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83" name="Pentagon 23">
            <a:extLst>
              <a:ext uri="{FF2B5EF4-FFF2-40B4-BE49-F238E27FC236}">
                <a16:creationId xmlns:a16="http://schemas.microsoft.com/office/drawing/2014/main" id="{1736A163-AC31-9CC9-A3D4-178D95DCB0C1}"/>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vi-V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Start creating embedded using Esp32-c5 + Unit QR Code</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pic>
        <p:nvPicPr>
          <p:cNvPr id="12" name="Picture 2" descr="IDE DE ARDUINO – ESPloradores">
            <a:extLst>
              <a:ext uri="{FF2B5EF4-FFF2-40B4-BE49-F238E27FC236}">
                <a16:creationId xmlns:a16="http://schemas.microsoft.com/office/drawing/2014/main" id="{4262E562-42D8-B0C9-2565-B881748C66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006F70-4B98-3D3E-98C3-AB31913F7A91}"/>
              </a:ext>
            </a:extLst>
          </p:cNvPr>
          <p:cNvSpPr txBox="1"/>
          <p:nvPr/>
        </p:nvSpPr>
        <p:spPr>
          <a:xfrm>
            <a:off x="432951" y="1201628"/>
            <a:ext cx="7656949" cy="2126864"/>
          </a:xfrm>
          <a:prstGeom prst="rect">
            <a:avLst/>
          </a:prstGeom>
          <a:noFill/>
        </p:spPr>
        <p:txBody>
          <a:bodyPr wrap="square">
            <a:spAutoFit/>
          </a:bodyPr>
          <a:lstStyle/>
          <a:p>
            <a:pPr marL="342900" indent="-342900">
              <a:lnSpc>
                <a:spcPct val="150000"/>
              </a:lnSpc>
              <a:buAutoNum type="arabicPeriod"/>
            </a:pPr>
            <a:r>
              <a:rPr lang="en-US" sz="1800" dirty="0"/>
              <a:t>Create project </a:t>
            </a:r>
            <a:r>
              <a:rPr lang="vi-VN" sz="1800" dirty="0"/>
              <a:t>Adruino</a:t>
            </a:r>
            <a:endParaRPr lang="en-US" sz="1800" dirty="0"/>
          </a:p>
          <a:p>
            <a:pPr marL="342900" indent="-342900">
              <a:lnSpc>
                <a:spcPct val="150000"/>
              </a:lnSpc>
              <a:buFont typeface="Wingdings" panose="05000000000000000000" pitchFamily="2" charset="2"/>
              <a:buChar char="v"/>
            </a:pPr>
            <a:r>
              <a:rPr lang="en-US" sz="1800" dirty="0"/>
              <a:t>Create folder project</a:t>
            </a:r>
            <a:endParaRPr lang="vi-VN" sz="1800" dirty="0"/>
          </a:p>
          <a:p>
            <a:pPr marL="342900" indent="-342900">
              <a:lnSpc>
                <a:spcPct val="150000"/>
              </a:lnSpc>
              <a:buAutoNum type="arabicPeriod" startAt="2"/>
            </a:pPr>
            <a:r>
              <a:rPr lang="vi-VN" dirty="0"/>
              <a:t>Install M5UnitQRCode library</a:t>
            </a:r>
          </a:p>
          <a:p>
            <a:pPr marL="342900" indent="-342900">
              <a:lnSpc>
                <a:spcPct val="150000"/>
              </a:lnSpc>
              <a:buFont typeface="Wingdings" panose="05000000000000000000" pitchFamily="2" charset="2"/>
              <a:buChar char="v"/>
            </a:pPr>
            <a:r>
              <a:rPr lang="vi-VN" sz="1800" dirty="0"/>
              <a:t>Link i</a:t>
            </a:r>
            <a:r>
              <a:rPr lang="vi-VN" dirty="0"/>
              <a:t>nstall:  </a:t>
            </a:r>
            <a:r>
              <a:rPr lang="vi-VN" sz="1600" u="sng" dirty="0">
                <a:solidFill>
                  <a:schemeClr val="accent1"/>
                </a:solidFill>
                <a:hlinkClick r:id="rId5"/>
              </a:rPr>
              <a:t>https://github.com/m5stack/M5Unit-QRCode</a:t>
            </a:r>
            <a:endParaRPr lang="vi-VN" sz="1600" u="sng" dirty="0">
              <a:solidFill>
                <a:schemeClr val="accent1"/>
              </a:solidFill>
            </a:endParaRPr>
          </a:p>
          <a:p>
            <a:pPr>
              <a:lnSpc>
                <a:spcPct val="150000"/>
              </a:lnSpc>
            </a:pPr>
            <a:r>
              <a:rPr lang="vi-VN" sz="1800" dirty="0"/>
              <a:t>3. Add library to AdruinoIDE: </a:t>
            </a:r>
            <a:endParaRPr lang="en-US" sz="1800" dirty="0"/>
          </a:p>
        </p:txBody>
      </p:sp>
      <p:pic>
        <p:nvPicPr>
          <p:cNvPr id="3074" name="Picture 2" descr="trong Arduino IDE ...">
            <a:extLst>
              <a:ext uri="{FF2B5EF4-FFF2-40B4-BE49-F238E27FC236}">
                <a16:creationId xmlns:a16="http://schemas.microsoft.com/office/drawing/2014/main" id="{8E7224B0-C6E6-D372-CEB5-1CB627A2F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188" y="3529509"/>
            <a:ext cx="3529012" cy="296725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EDC7A904-3D2A-2F17-E2B6-C420FBA31E2C}"/>
              </a:ext>
            </a:extLst>
          </p:cNvPr>
          <p:cNvSpPr/>
          <p:nvPr/>
        </p:nvSpPr>
        <p:spPr>
          <a:xfrm>
            <a:off x="5512845" y="4610100"/>
            <a:ext cx="1256255" cy="596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peech Bubble: Rectangle 44">
            <a:extLst>
              <a:ext uri="{FF2B5EF4-FFF2-40B4-BE49-F238E27FC236}">
                <a16:creationId xmlns:a16="http://schemas.microsoft.com/office/drawing/2014/main" id="{62B3A7DB-283D-5127-C586-B69A1A117821}"/>
              </a:ext>
            </a:extLst>
          </p:cNvPr>
          <p:cNvSpPr/>
          <p:nvPr/>
        </p:nvSpPr>
        <p:spPr>
          <a:xfrm>
            <a:off x="8928100" y="3668890"/>
            <a:ext cx="2108200" cy="1055510"/>
          </a:xfrm>
          <a:prstGeom prst="wedgeRectCallout">
            <a:avLst>
              <a:gd name="adj1" fmla="val -102134"/>
              <a:gd name="adj2" fmla="val -3613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Choose file to add library</a:t>
            </a:r>
            <a:endParaRPr lang="en-US" dirty="0">
              <a:solidFill>
                <a:schemeClr val="tx1"/>
              </a:solidFill>
            </a:endParaRPr>
          </a:p>
        </p:txBody>
      </p:sp>
      <p:sp>
        <p:nvSpPr>
          <p:cNvPr id="2" name="Rectangle: Rounded Corners 1">
            <a:extLst>
              <a:ext uri="{FF2B5EF4-FFF2-40B4-BE49-F238E27FC236}">
                <a16:creationId xmlns:a16="http://schemas.microsoft.com/office/drawing/2014/main" id="{B89ADA69-0913-648C-C8BA-B679E6EEF31B}"/>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2523979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E5090A38-D08A-D9E5-9A2C-B67B47530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689" y="1380889"/>
            <a:ext cx="4305901" cy="3477110"/>
          </a:xfrm>
          <a:prstGeom prst="rect">
            <a:avLst/>
          </a:prstGeom>
        </p:spPr>
      </p:pic>
      <p:sp>
        <p:nvSpPr>
          <p:cNvPr id="4" name="Slide Number Placeholder 3">
            <a:extLst>
              <a:ext uri="{FF2B5EF4-FFF2-40B4-BE49-F238E27FC236}">
                <a16:creationId xmlns:a16="http://schemas.microsoft.com/office/drawing/2014/main" id="{A449F7E5-45D2-DFB9-984E-ADC571607DBD}"/>
              </a:ext>
            </a:extLst>
          </p:cNvPr>
          <p:cNvSpPr>
            <a:spLocks noGrp="1"/>
          </p:cNvSpPr>
          <p:nvPr>
            <p:ph type="sldNum" sz="quarter" idx="12"/>
          </p:nvPr>
        </p:nvSpPr>
        <p:spPr/>
        <p:txBody>
          <a:bodyPr/>
          <a:lstStyle/>
          <a:p>
            <a:fld id="{06991640-8B5B-4626-8DE0-278527A8A938}" type="slidenum">
              <a:rPr lang="en-US" smtClean="0"/>
              <a:t>21</a:t>
            </a:fld>
            <a:endParaRPr lang="en-US"/>
          </a:p>
        </p:txBody>
      </p:sp>
      <p:sp>
        <p:nvSpPr>
          <p:cNvPr id="5" name="Slide Number Placeholder 3">
            <a:extLst>
              <a:ext uri="{FF2B5EF4-FFF2-40B4-BE49-F238E27FC236}">
                <a16:creationId xmlns:a16="http://schemas.microsoft.com/office/drawing/2014/main" id="{37C1D8CE-1BA8-1E0A-CBB8-8ECD80F75222}"/>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991640-8B5B-4626-8DE0-278527A8A938}" type="slidenum">
              <a:rPr lang="en-US" smtClean="0"/>
              <a:pPr/>
              <a:t>21</a:t>
            </a:fld>
            <a:endParaRPr lang="en-US"/>
          </a:p>
        </p:txBody>
      </p:sp>
      <p:sp>
        <p:nvSpPr>
          <p:cNvPr id="6" name="Slide Number Placeholder 3">
            <a:extLst>
              <a:ext uri="{FF2B5EF4-FFF2-40B4-BE49-F238E27FC236}">
                <a16:creationId xmlns:a16="http://schemas.microsoft.com/office/drawing/2014/main" id="{BC138D64-95AC-8FD5-D36B-616380EC4400}"/>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21</a:t>
            </a:fld>
            <a:endParaRPr lang="en-US" dirty="0"/>
          </a:p>
        </p:txBody>
      </p:sp>
      <p:cxnSp>
        <p:nvCxnSpPr>
          <p:cNvPr id="7" name="Connector: Elbow 6">
            <a:extLst>
              <a:ext uri="{FF2B5EF4-FFF2-40B4-BE49-F238E27FC236}">
                <a16:creationId xmlns:a16="http://schemas.microsoft.com/office/drawing/2014/main" id="{5E3A472D-5D9E-A526-42BA-B34922B3D8ED}"/>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8" name="Pentagon 23">
            <a:extLst>
              <a:ext uri="{FF2B5EF4-FFF2-40B4-BE49-F238E27FC236}">
                <a16:creationId xmlns:a16="http://schemas.microsoft.com/office/drawing/2014/main" id="{EC218E93-E218-F4AB-7F51-F842DB42A9C2}"/>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 library </a:t>
            </a:r>
            <a:r>
              <a:rPr lang="en-US" sz="2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neccessary</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2" descr="IDE DE ARDUINO – ESPloradores">
            <a:extLst>
              <a:ext uri="{FF2B5EF4-FFF2-40B4-BE49-F238E27FC236}">
                <a16:creationId xmlns:a16="http://schemas.microsoft.com/office/drawing/2014/main" id="{69392EFB-4BF9-B494-7ECA-B13FDBC6CB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6AF022D-BFDC-8510-1500-CDD646BFC27B}"/>
              </a:ext>
            </a:extLst>
          </p:cNvPr>
          <p:cNvSpPr/>
          <p:nvPr/>
        </p:nvSpPr>
        <p:spPr>
          <a:xfrm>
            <a:off x="7555975" y="1385666"/>
            <a:ext cx="2426225" cy="9765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946405-A630-22D7-D361-C66F3C1660CB}"/>
              </a:ext>
            </a:extLst>
          </p:cNvPr>
          <p:cNvSpPr txBox="1"/>
          <p:nvPr/>
        </p:nvSpPr>
        <p:spPr>
          <a:xfrm>
            <a:off x="432950" y="1385666"/>
            <a:ext cx="5777349" cy="1200329"/>
          </a:xfrm>
          <a:prstGeom prst="rect">
            <a:avLst/>
          </a:prstGeom>
          <a:noFill/>
        </p:spPr>
        <p:txBody>
          <a:bodyPr wrap="square">
            <a:spAutoFit/>
          </a:bodyPr>
          <a:lstStyle/>
          <a:p>
            <a:r>
              <a:rPr lang="en-US" b="1" i="0" dirty="0" err="1">
                <a:effectLst/>
                <a:latin typeface="Courier New" panose="02070309020205020404" pitchFamily="49" charset="0"/>
              </a:rPr>
              <a:t>Arduino.h</a:t>
            </a:r>
            <a:r>
              <a:rPr lang="en-US" b="1" dirty="0" err="1">
                <a:latin typeface="Courier New" panose="02070309020205020404" pitchFamily="49" charset="0"/>
              </a:rPr>
              <a:t>:</a:t>
            </a:r>
            <a:r>
              <a:rPr lang="en-US" dirty="0" err="1"/>
              <a:t>This</a:t>
            </a:r>
            <a:r>
              <a:rPr lang="en-US" dirty="0"/>
              <a:t> is the core library of Arduino, providing the most basic functions and constants for programming on the platform.</a:t>
            </a:r>
          </a:p>
          <a:p>
            <a:r>
              <a:rPr lang="en-US" b="1" dirty="0">
                <a:latin typeface="Courier New" panose="02070309020205020404" pitchFamily="49" charset="0"/>
              </a:rPr>
              <a:t> </a:t>
            </a:r>
            <a:endParaRPr lang="en-US" dirty="0"/>
          </a:p>
        </p:txBody>
      </p:sp>
      <p:sp>
        <p:nvSpPr>
          <p:cNvPr id="16" name="TextBox 15">
            <a:extLst>
              <a:ext uri="{FF2B5EF4-FFF2-40B4-BE49-F238E27FC236}">
                <a16:creationId xmlns:a16="http://schemas.microsoft.com/office/drawing/2014/main" id="{9D1EA99E-6E55-96B8-39F3-B23891B83629}"/>
              </a:ext>
            </a:extLst>
          </p:cNvPr>
          <p:cNvSpPr txBox="1"/>
          <p:nvPr/>
        </p:nvSpPr>
        <p:spPr>
          <a:xfrm>
            <a:off x="432950" y="2286000"/>
            <a:ext cx="6096000" cy="923330"/>
          </a:xfrm>
          <a:prstGeom prst="rect">
            <a:avLst/>
          </a:prstGeom>
          <a:noFill/>
        </p:spPr>
        <p:txBody>
          <a:bodyPr wrap="square">
            <a:spAutoFit/>
          </a:bodyPr>
          <a:lstStyle/>
          <a:p>
            <a:r>
              <a:rPr lang="en-US" b="1" i="0" dirty="0" err="1">
                <a:effectLst/>
                <a:latin typeface="Courier New" panose="02070309020205020404" pitchFamily="49" charset="0"/>
              </a:rPr>
              <a:t>Wire.h:</a:t>
            </a:r>
            <a:r>
              <a:rPr lang="en-US" dirty="0" err="1"/>
              <a:t>This</a:t>
            </a:r>
            <a:r>
              <a:rPr lang="en-US" dirty="0"/>
              <a:t> library allows communication with devices using the I2C (Inter-Integrated Circuit) protocol.</a:t>
            </a:r>
          </a:p>
          <a:p>
            <a:endParaRPr lang="en-US" dirty="0"/>
          </a:p>
        </p:txBody>
      </p:sp>
      <p:sp>
        <p:nvSpPr>
          <p:cNvPr id="18" name="TextBox 17">
            <a:extLst>
              <a:ext uri="{FF2B5EF4-FFF2-40B4-BE49-F238E27FC236}">
                <a16:creationId xmlns:a16="http://schemas.microsoft.com/office/drawing/2014/main" id="{CD9C6D3E-BECF-ADD0-22E5-1C53FB961A80}"/>
              </a:ext>
            </a:extLst>
          </p:cNvPr>
          <p:cNvSpPr txBox="1"/>
          <p:nvPr/>
        </p:nvSpPr>
        <p:spPr>
          <a:xfrm>
            <a:off x="432950" y="2900365"/>
            <a:ext cx="6096000" cy="1200329"/>
          </a:xfrm>
          <a:prstGeom prst="rect">
            <a:avLst/>
          </a:prstGeom>
          <a:noFill/>
        </p:spPr>
        <p:txBody>
          <a:bodyPr wrap="square">
            <a:spAutoFit/>
          </a:bodyPr>
          <a:lstStyle/>
          <a:p>
            <a:r>
              <a:rPr lang="en-US" b="1" i="0" dirty="0">
                <a:effectLst/>
                <a:latin typeface="Courier New" panose="02070309020205020404" pitchFamily="49" charset="0"/>
              </a:rPr>
              <a:t>M5UnitQRCode.h:</a:t>
            </a:r>
            <a:r>
              <a:rPr lang="en-US" dirty="0"/>
              <a:t>This is a library specifically for the M5Stack UNIT </a:t>
            </a:r>
            <a:r>
              <a:rPr lang="en-US" dirty="0" err="1"/>
              <a:t>QRCode</a:t>
            </a:r>
            <a:r>
              <a:rPr lang="en-US" dirty="0"/>
              <a:t> module. This module is often used to read and decode QR codes.</a:t>
            </a:r>
          </a:p>
          <a:p>
            <a:r>
              <a:rPr lang="en-US" b="1" i="0" dirty="0">
                <a:effectLst/>
                <a:latin typeface="Courier New" panose="02070309020205020404" pitchFamily="49" charset="0"/>
              </a:rPr>
              <a:t> </a:t>
            </a:r>
            <a:endParaRPr lang="en-US" dirty="0"/>
          </a:p>
        </p:txBody>
      </p:sp>
      <p:sp>
        <p:nvSpPr>
          <p:cNvPr id="21" name="TextBox 20">
            <a:extLst>
              <a:ext uri="{FF2B5EF4-FFF2-40B4-BE49-F238E27FC236}">
                <a16:creationId xmlns:a16="http://schemas.microsoft.com/office/drawing/2014/main" id="{F78B5724-A74C-AC57-100F-ACEB17337BA1}"/>
              </a:ext>
            </a:extLst>
          </p:cNvPr>
          <p:cNvSpPr txBox="1"/>
          <p:nvPr/>
        </p:nvSpPr>
        <p:spPr>
          <a:xfrm>
            <a:off x="432950" y="3740332"/>
            <a:ext cx="6096000" cy="923330"/>
          </a:xfrm>
          <a:prstGeom prst="rect">
            <a:avLst/>
          </a:prstGeom>
          <a:noFill/>
        </p:spPr>
        <p:txBody>
          <a:bodyPr wrap="square">
            <a:spAutoFit/>
          </a:bodyPr>
          <a:lstStyle/>
          <a:p>
            <a:r>
              <a:rPr lang="en-US" b="1" i="0" dirty="0" err="1">
                <a:effectLst/>
                <a:latin typeface="Courier New" panose="02070309020205020404" pitchFamily="49" charset="0"/>
              </a:rPr>
              <a:t>WiFi.h:</a:t>
            </a:r>
            <a:r>
              <a:rPr lang="en-US" dirty="0" err="1"/>
              <a:t>This</a:t>
            </a:r>
            <a:r>
              <a:rPr lang="en-US" dirty="0"/>
              <a:t> library is used to connect the ESP32 module (or </a:t>
            </a:r>
            <a:r>
              <a:rPr lang="en-US" dirty="0" err="1"/>
              <a:t>WiFi</a:t>
            </a:r>
            <a:r>
              <a:rPr lang="en-US" dirty="0"/>
              <a:t> capable modules) to the wireless network.</a:t>
            </a:r>
          </a:p>
          <a:p>
            <a:endParaRPr lang="en-US" dirty="0"/>
          </a:p>
        </p:txBody>
      </p:sp>
      <p:sp>
        <p:nvSpPr>
          <p:cNvPr id="23" name="TextBox 22">
            <a:extLst>
              <a:ext uri="{FF2B5EF4-FFF2-40B4-BE49-F238E27FC236}">
                <a16:creationId xmlns:a16="http://schemas.microsoft.com/office/drawing/2014/main" id="{28C89829-0A3B-B39E-0531-757EEB79CA77}"/>
              </a:ext>
            </a:extLst>
          </p:cNvPr>
          <p:cNvSpPr txBox="1"/>
          <p:nvPr/>
        </p:nvSpPr>
        <p:spPr>
          <a:xfrm>
            <a:off x="450924" y="4396334"/>
            <a:ext cx="6096000" cy="923330"/>
          </a:xfrm>
          <a:prstGeom prst="rect">
            <a:avLst/>
          </a:prstGeom>
          <a:noFill/>
        </p:spPr>
        <p:txBody>
          <a:bodyPr wrap="square">
            <a:spAutoFit/>
          </a:bodyPr>
          <a:lstStyle/>
          <a:p>
            <a:r>
              <a:rPr lang="en-US" b="1" i="0" dirty="0" err="1">
                <a:effectLst/>
                <a:latin typeface="Courier New" panose="02070309020205020404" pitchFamily="49" charset="0"/>
              </a:rPr>
              <a:t>WebSocketsClient.h</a:t>
            </a:r>
            <a:r>
              <a:rPr lang="en-US" b="1" i="0" dirty="0">
                <a:effectLst/>
                <a:latin typeface="Courier New" panose="02070309020205020404" pitchFamily="49" charset="0"/>
              </a:rPr>
              <a:t>: </a:t>
            </a:r>
            <a:r>
              <a:rPr lang="en-US" dirty="0"/>
              <a:t>This library provides the ability to connect devices to a WebSocket server.</a:t>
            </a:r>
          </a:p>
          <a:p>
            <a:endParaRPr lang="en-US" dirty="0"/>
          </a:p>
        </p:txBody>
      </p:sp>
      <p:sp>
        <p:nvSpPr>
          <p:cNvPr id="2" name="Rectangle: Rounded Corners 1">
            <a:extLst>
              <a:ext uri="{FF2B5EF4-FFF2-40B4-BE49-F238E27FC236}">
                <a16:creationId xmlns:a16="http://schemas.microsoft.com/office/drawing/2014/main" id="{72221F41-F03A-DE2C-1BB2-8AC9546BABB8}"/>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121924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40FE3-5E76-62FA-E415-ABF5163A8AB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09B521-5543-C748-96C6-10FAB52570F2}"/>
              </a:ext>
            </a:extLst>
          </p:cNvPr>
          <p:cNvSpPr>
            <a:spLocks noGrp="1"/>
          </p:cNvSpPr>
          <p:nvPr>
            <p:ph type="sldNum" sz="quarter" idx="12"/>
          </p:nvPr>
        </p:nvSpPr>
        <p:spPr/>
        <p:txBody>
          <a:bodyPr/>
          <a:lstStyle/>
          <a:p>
            <a:fld id="{06991640-8B5B-4626-8DE0-278527A8A938}" type="slidenum">
              <a:rPr lang="en-US" smtClean="0"/>
              <a:t>22</a:t>
            </a:fld>
            <a:endParaRPr lang="en-US"/>
          </a:p>
        </p:txBody>
      </p:sp>
      <p:sp>
        <p:nvSpPr>
          <p:cNvPr id="5" name="Slide Number Placeholder 3">
            <a:extLst>
              <a:ext uri="{FF2B5EF4-FFF2-40B4-BE49-F238E27FC236}">
                <a16:creationId xmlns:a16="http://schemas.microsoft.com/office/drawing/2014/main" id="{94DFED76-B053-D032-6F3E-923A7F2AB740}"/>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22</a:t>
            </a:fld>
            <a:endParaRPr lang="en-US" dirty="0"/>
          </a:p>
        </p:txBody>
      </p:sp>
      <p:cxnSp>
        <p:nvCxnSpPr>
          <p:cNvPr id="6" name="Connector: Elbow 5">
            <a:extLst>
              <a:ext uri="{FF2B5EF4-FFF2-40B4-BE49-F238E27FC236}">
                <a16:creationId xmlns:a16="http://schemas.microsoft.com/office/drawing/2014/main" id="{ED2CD08B-079C-E622-DDED-27AF3D151D5F}"/>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4EFEE3F6-4C71-3EDA-FFB5-3071F4952CA0}"/>
              </a:ext>
            </a:extLst>
          </p:cNvPr>
          <p:cNvSpPr/>
          <p:nvPr/>
        </p:nvSpPr>
        <p:spPr>
          <a:xfrm>
            <a:off x="1043491" y="69170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 up object</a:t>
            </a:r>
          </a:p>
        </p:txBody>
      </p:sp>
      <p:pic>
        <p:nvPicPr>
          <p:cNvPr id="8" name="Picture 2" descr="IDE DE ARDUINO – ESPloradores">
            <a:extLst>
              <a:ext uri="{FF2B5EF4-FFF2-40B4-BE49-F238E27FC236}">
                <a16:creationId xmlns:a16="http://schemas.microsoft.com/office/drawing/2014/main" id="{40ECB0E0-4A0B-3BA0-4EFF-51ABF70A8A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screen shot of a program code&#10;&#10;AI-generated content may be incorrect.">
            <a:extLst>
              <a:ext uri="{FF2B5EF4-FFF2-40B4-BE49-F238E27FC236}">
                <a16:creationId xmlns:a16="http://schemas.microsoft.com/office/drawing/2014/main" id="{283D365F-9F42-728E-8AC2-FEC8D2060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1" y="1106106"/>
            <a:ext cx="6058746" cy="5001323"/>
          </a:xfrm>
          <a:prstGeom prst="rect">
            <a:avLst/>
          </a:prstGeom>
        </p:spPr>
      </p:pic>
      <p:sp>
        <p:nvSpPr>
          <p:cNvPr id="15" name="Right Brace 14">
            <a:extLst>
              <a:ext uri="{FF2B5EF4-FFF2-40B4-BE49-F238E27FC236}">
                <a16:creationId xmlns:a16="http://schemas.microsoft.com/office/drawing/2014/main" id="{76EB1332-901E-7604-0894-279ED80AF3ED}"/>
              </a:ext>
            </a:extLst>
          </p:cNvPr>
          <p:cNvSpPr/>
          <p:nvPr/>
        </p:nvSpPr>
        <p:spPr>
          <a:xfrm>
            <a:off x="7102237" y="1189144"/>
            <a:ext cx="232439" cy="424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A669965-470D-DD68-12B7-10551A9BB45D}"/>
              </a:ext>
            </a:extLst>
          </p:cNvPr>
          <p:cNvSpPr txBox="1"/>
          <p:nvPr/>
        </p:nvSpPr>
        <p:spPr>
          <a:xfrm>
            <a:off x="7444642" y="1216844"/>
            <a:ext cx="1851789" cy="369332"/>
          </a:xfrm>
          <a:prstGeom prst="rect">
            <a:avLst/>
          </a:prstGeom>
          <a:noFill/>
        </p:spPr>
        <p:txBody>
          <a:bodyPr wrap="none" rtlCol="0">
            <a:spAutoFit/>
          </a:bodyPr>
          <a:lstStyle/>
          <a:p>
            <a:r>
              <a:rPr lang="vi-VN" dirty="0"/>
              <a:t>Set up Buadrate</a:t>
            </a:r>
            <a:endParaRPr lang="en-US" dirty="0"/>
          </a:p>
        </p:txBody>
      </p:sp>
      <p:sp>
        <p:nvSpPr>
          <p:cNvPr id="17" name="Right Brace 16">
            <a:extLst>
              <a:ext uri="{FF2B5EF4-FFF2-40B4-BE49-F238E27FC236}">
                <a16:creationId xmlns:a16="http://schemas.microsoft.com/office/drawing/2014/main" id="{0122F8C4-37E3-AF01-745B-1D9B4B1B31F3}"/>
              </a:ext>
            </a:extLst>
          </p:cNvPr>
          <p:cNvSpPr/>
          <p:nvPr/>
        </p:nvSpPr>
        <p:spPr>
          <a:xfrm>
            <a:off x="7175974" y="2036670"/>
            <a:ext cx="232440" cy="7504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C218FD6-3CB7-9A30-4525-805F03C2AB26}"/>
              </a:ext>
            </a:extLst>
          </p:cNvPr>
          <p:cNvSpPr txBox="1"/>
          <p:nvPr/>
        </p:nvSpPr>
        <p:spPr>
          <a:xfrm>
            <a:off x="7482151" y="2227236"/>
            <a:ext cx="2172390" cy="369332"/>
          </a:xfrm>
          <a:prstGeom prst="rect">
            <a:avLst/>
          </a:prstGeom>
          <a:noFill/>
        </p:spPr>
        <p:txBody>
          <a:bodyPr wrap="none" rtlCol="0">
            <a:spAutoFit/>
          </a:bodyPr>
          <a:lstStyle/>
          <a:p>
            <a:r>
              <a:rPr lang="vi-VN" dirty="0"/>
              <a:t>Set up connect Wifi</a:t>
            </a:r>
            <a:endParaRPr lang="en-US" dirty="0"/>
          </a:p>
        </p:txBody>
      </p:sp>
      <p:sp>
        <p:nvSpPr>
          <p:cNvPr id="19" name="Right Brace 18">
            <a:extLst>
              <a:ext uri="{FF2B5EF4-FFF2-40B4-BE49-F238E27FC236}">
                <a16:creationId xmlns:a16="http://schemas.microsoft.com/office/drawing/2014/main" id="{7582A8FD-EF12-04A2-B8CE-96743D61B9C3}"/>
              </a:ext>
            </a:extLst>
          </p:cNvPr>
          <p:cNvSpPr/>
          <p:nvPr/>
        </p:nvSpPr>
        <p:spPr>
          <a:xfrm>
            <a:off x="7178368" y="3606766"/>
            <a:ext cx="266274" cy="1104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EF0E528-49E4-EB96-2C0E-4A86A7B0A105}"/>
              </a:ext>
            </a:extLst>
          </p:cNvPr>
          <p:cNvSpPr txBox="1"/>
          <p:nvPr/>
        </p:nvSpPr>
        <p:spPr>
          <a:xfrm>
            <a:off x="7520773" y="3974566"/>
            <a:ext cx="2223686" cy="369332"/>
          </a:xfrm>
          <a:prstGeom prst="rect">
            <a:avLst/>
          </a:prstGeom>
          <a:noFill/>
        </p:spPr>
        <p:txBody>
          <a:bodyPr wrap="none" rtlCol="0">
            <a:spAutoFit/>
          </a:bodyPr>
          <a:lstStyle/>
          <a:p>
            <a:r>
              <a:rPr lang="vi-VN" dirty="0"/>
              <a:t>Set up UnitQRCode</a:t>
            </a:r>
            <a:endParaRPr lang="en-US" dirty="0"/>
          </a:p>
        </p:txBody>
      </p:sp>
      <p:sp>
        <p:nvSpPr>
          <p:cNvPr id="21" name="Right Brace 20">
            <a:extLst>
              <a:ext uri="{FF2B5EF4-FFF2-40B4-BE49-F238E27FC236}">
                <a16:creationId xmlns:a16="http://schemas.microsoft.com/office/drawing/2014/main" id="{16FB01CC-A936-2F16-6056-28720C957B93}"/>
              </a:ext>
            </a:extLst>
          </p:cNvPr>
          <p:cNvSpPr/>
          <p:nvPr/>
        </p:nvSpPr>
        <p:spPr>
          <a:xfrm>
            <a:off x="7178368" y="4807724"/>
            <a:ext cx="266274" cy="1104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EDDDA99B-F63E-5B11-1A80-46DC1F156FF9}"/>
              </a:ext>
            </a:extLst>
          </p:cNvPr>
          <p:cNvSpPr txBox="1"/>
          <p:nvPr/>
        </p:nvSpPr>
        <p:spPr>
          <a:xfrm>
            <a:off x="7520773" y="5175524"/>
            <a:ext cx="2022990" cy="369332"/>
          </a:xfrm>
          <a:prstGeom prst="rect">
            <a:avLst/>
          </a:prstGeom>
          <a:noFill/>
        </p:spPr>
        <p:txBody>
          <a:bodyPr wrap="none" rtlCol="0">
            <a:spAutoFit/>
          </a:bodyPr>
          <a:lstStyle/>
          <a:p>
            <a:r>
              <a:rPr lang="vi-VN" dirty="0"/>
              <a:t>Set up FreeRTOS</a:t>
            </a:r>
            <a:endParaRPr lang="en-US" dirty="0"/>
          </a:p>
        </p:txBody>
      </p:sp>
      <p:sp>
        <p:nvSpPr>
          <p:cNvPr id="2" name="Rectangle: Rounded Corners 1">
            <a:extLst>
              <a:ext uri="{FF2B5EF4-FFF2-40B4-BE49-F238E27FC236}">
                <a16:creationId xmlns:a16="http://schemas.microsoft.com/office/drawing/2014/main" id="{CAEAD2AA-47BE-F590-4FCD-BF2201370ED0}"/>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357080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104A-5DB7-C916-057E-CBAD0CA32A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1A7A47-C671-5AFE-BF82-6B3A04F357C8}"/>
              </a:ext>
            </a:extLst>
          </p:cNvPr>
          <p:cNvSpPr>
            <a:spLocks noGrp="1"/>
          </p:cNvSpPr>
          <p:nvPr>
            <p:ph type="sldNum" sz="quarter" idx="12"/>
          </p:nvPr>
        </p:nvSpPr>
        <p:spPr/>
        <p:txBody>
          <a:bodyPr/>
          <a:lstStyle/>
          <a:p>
            <a:fld id="{06991640-8B5B-4626-8DE0-278527A8A938}" type="slidenum">
              <a:rPr lang="en-US" smtClean="0"/>
              <a:t>23</a:t>
            </a:fld>
            <a:endParaRPr lang="en-US"/>
          </a:p>
        </p:txBody>
      </p:sp>
      <p:sp>
        <p:nvSpPr>
          <p:cNvPr id="5" name="Slide Number Placeholder 3">
            <a:extLst>
              <a:ext uri="{FF2B5EF4-FFF2-40B4-BE49-F238E27FC236}">
                <a16:creationId xmlns:a16="http://schemas.microsoft.com/office/drawing/2014/main" id="{9BDF9495-AC8D-3D0E-D30E-8002C86BB47D}"/>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23</a:t>
            </a:fld>
            <a:endParaRPr lang="en-US" dirty="0"/>
          </a:p>
        </p:txBody>
      </p:sp>
      <p:cxnSp>
        <p:nvCxnSpPr>
          <p:cNvPr id="6" name="Connector: Elbow 5">
            <a:extLst>
              <a:ext uri="{FF2B5EF4-FFF2-40B4-BE49-F238E27FC236}">
                <a16:creationId xmlns:a16="http://schemas.microsoft.com/office/drawing/2014/main" id="{CCF54352-F391-7292-719A-AB83C843328F}"/>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26DB1EF6-836F-EC8A-77FB-D4AC36454C73}"/>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Define object</a:t>
            </a:r>
          </a:p>
        </p:txBody>
      </p:sp>
      <p:pic>
        <p:nvPicPr>
          <p:cNvPr id="8" name="Picture 2" descr="IDE DE ARDUINO – ESPloradores">
            <a:extLst>
              <a:ext uri="{FF2B5EF4-FFF2-40B4-BE49-F238E27FC236}">
                <a16:creationId xmlns:a16="http://schemas.microsoft.com/office/drawing/2014/main" id="{ACE04BB6-3360-746E-5B1C-DCB6571B96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811D2D97-A193-B48B-CAFC-A745481BC927}"/>
              </a:ext>
            </a:extLst>
          </p:cNvPr>
          <p:cNvSpPr/>
          <p:nvPr/>
        </p:nvSpPr>
        <p:spPr>
          <a:xfrm>
            <a:off x="5849816" y="1475262"/>
            <a:ext cx="246184" cy="6911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97A70453-45BC-4733-57BD-470CBCF1E63A}"/>
              </a:ext>
            </a:extLst>
          </p:cNvPr>
          <p:cNvSpPr/>
          <p:nvPr/>
        </p:nvSpPr>
        <p:spPr>
          <a:xfrm>
            <a:off x="5849816" y="2370629"/>
            <a:ext cx="246184" cy="1445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9B16EA61-C487-9E96-5943-865014F72589}"/>
              </a:ext>
            </a:extLst>
          </p:cNvPr>
          <p:cNvSpPr/>
          <p:nvPr/>
        </p:nvSpPr>
        <p:spPr>
          <a:xfrm>
            <a:off x="5855748" y="4020632"/>
            <a:ext cx="246184" cy="6911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EBAB4B6A-6E63-4CF2-1767-166228AECE56}"/>
              </a:ext>
            </a:extLst>
          </p:cNvPr>
          <p:cNvSpPr/>
          <p:nvPr/>
        </p:nvSpPr>
        <p:spPr>
          <a:xfrm>
            <a:off x="5849816" y="5048370"/>
            <a:ext cx="246184" cy="6911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9DF1B5E-9BFE-4F2A-7DA0-E81162B24EB5}"/>
              </a:ext>
            </a:extLst>
          </p:cNvPr>
          <p:cNvSpPr txBox="1"/>
          <p:nvPr/>
        </p:nvSpPr>
        <p:spPr>
          <a:xfrm>
            <a:off x="6273800" y="1422129"/>
            <a:ext cx="5272382" cy="646331"/>
          </a:xfrm>
          <a:prstGeom prst="rect">
            <a:avLst/>
          </a:prstGeom>
          <a:noFill/>
        </p:spPr>
        <p:txBody>
          <a:bodyPr wrap="square">
            <a:spAutoFit/>
          </a:bodyPr>
          <a:lstStyle/>
          <a:p>
            <a:r>
              <a:rPr lang="en-US" dirty="0"/>
              <a:t>Declare and create objects (variables) to represent the QR code scanning module</a:t>
            </a:r>
          </a:p>
        </p:txBody>
      </p:sp>
      <p:sp>
        <p:nvSpPr>
          <p:cNvPr id="22" name="TextBox 21">
            <a:extLst>
              <a:ext uri="{FF2B5EF4-FFF2-40B4-BE49-F238E27FC236}">
                <a16:creationId xmlns:a16="http://schemas.microsoft.com/office/drawing/2014/main" id="{6312CC2E-69AD-632B-8509-EFF89FE65EFE}"/>
              </a:ext>
            </a:extLst>
          </p:cNvPr>
          <p:cNvSpPr txBox="1"/>
          <p:nvPr/>
        </p:nvSpPr>
        <p:spPr>
          <a:xfrm>
            <a:off x="6273800" y="2505670"/>
            <a:ext cx="5384800" cy="923330"/>
          </a:xfrm>
          <a:prstGeom prst="rect">
            <a:avLst/>
          </a:prstGeom>
          <a:noFill/>
        </p:spPr>
        <p:txBody>
          <a:bodyPr wrap="square">
            <a:spAutoFit/>
          </a:bodyPr>
          <a:lstStyle/>
          <a:p>
            <a:r>
              <a:rPr lang="en-US" dirty="0"/>
              <a:t>Declares the constants and an object needed so that the ESP32 can connect to a Wi-Fi network and then establish a WebSocket connection with a specific server.</a:t>
            </a:r>
          </a:p>
        </p:txBody>
      </p:sp>
      <p:sp>
        <p:nvSpPr>
          <p:cNvPr id="24" name="TextBox 23">
            <a:extLst>
              <a:ext uri="{FF2B5EF4-FFF2-40B4-BE49-F238E27FC236}">
                <a16:creationId xmlns:a16="http://schemas.microsoft.com/office/drawing/2014/main" id="{53B0B306-53E0-1C76-F5B3-670B9095C59D}"/>
              </a:ext>
            </a:extLst>
          </p:cNvPr>
          <p:cNvSpPr txBox="1"/>
          <p:nvPr/>
        </p:nvSpPr>
        <p:spPr>
          <a:xfrm>
            <a:off x="6273800" y="3887630"/>
            <a:ext cx="5532316" cy="923330"/>
          </a:xfrm>
          <a:prstGeom prst="rect">
            <a:avLst/>
          </a:prstGeom>
          <a:noFill/>
        </p:spPr>
        <p:txBody>
          <a:bodyPr wrap="square">
            <a:spAutoFit/>
          </a:bodyPr>
          <a:lstStyle/>
          <a:p>
            <a:r>
              <a:rPr lang="en-US" dirty="0"/>
              <a:t>The use of real-time operating system (RTOS) </a:t>
            </a:r>
            <a:r>
              <a:rPr lang="en-US" dirty="0" err="1"/>
              <a:t>FreeRTOS</a:t>
            </a:r>
            <a:r>
              <a:rPr lang="en-US" dirty="0"/>
              <a:t>, built into ESP32 microcontrollers, to manage and process QR code data effectively and safely.</a:t>
            </a:r>
          </a:p>
        </p:txBody>
      </p:sp>
      <p:sp>
        <p:nvSpPr>
          <p:cNvPr id="26" name="TextBox 25">
            <a:extLst>
              <a:ext uri="{FF2B5EF4-FFF2-40B4-BE49-F238E27FC236}">
                <a16:creationId xmlns:a16="http://schemas.microsoft.com/office/drawing/2014/main" id="{01C76271-5FCC-7222-8601-19915FBA0690}"/>
              </a:ext>
            </a:extLst>
          </p:cNvPr>
          <p:cNvSpPr txBox="1"/>
          <p:nvPr/>
        </p:nvSpPr>
        <p:spPr>
          <a:xfrm>
            <a:off x="6273800" y="4956782"/>
            <a:ext cx="5715000" cy="923330"/>
          </a:xfrm>
          <a:prstGeom prst="rect">
            <a:avLst/>
          </a:prstGeom>
          <a:noFill/>
        </p:spPr>
        <p:txBody>
          <a:bodyPr wrap="square">
            <a:spAutoFit/>
          </a:bodyPr>
          <a:lstStyle/>
          <a:p>
            <a:r>
              <a:rPr lang="en-US" dirty="0"/>
              <a:t>Defines a structure named </a:t>
            </a:r>
            <a:r>
              <a:rPr lang="en-US" dirty="0" err="1"/>
              <a:t>QRItem</a:t>
            </a:r>
            <a:r>
              <a:rPr lang="en-US" dirty="0"/>
              <a:t> to contain the data of a QR code. This structure will then be used as the data type for the elements in the </a:t>
            </a:r>
            <a:r>
              <a:rPr lang="en-US" dirty="0" err="1"/>
              <a:t>FreeRTOS</a:t>
            </a:r>
            <a:r>
              <a:rPr lang="en-US" dirty="0"/>
              <a:t> queue.</a:t>
            </a:r>
          </a:p>
        </p:txBody>
      </p:sp>
      <p:pic>
        <p:nvPicPr>
          <p:cNvPr id="11" name="Picture 10" descr="A screen shot of a computer program&#10;&#10;AI-generated content may be incorrect.">
            <a:extLst>
              <a:ext uri="{FF2B5EF4-FFF2-40B4-BE49-F238E27FC236}">
                <a16:creationId xmlns:a16="http://schemas.microsoft.com/office/drawing/2014/main" id="{9DD6AE1C-455B-F252-A2CC-145536BF8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002" y="1321865"/>
            <a:ext cx="4655358" cy="4590700"/>
          </a:xfrm>
          <a:prstGeom prst="rect">
            <a:avLst/>
          </a:prstGeom>
        </p:spPr>
      </p:pic>
      <p:sp>
        <p:nvSpPr>
          <p:cNvPr id="2" name="Rectangle: Rounded Corners 1">
            <a:extLst>
              <a:ext uri="{FF2B5EF4-FFF2-40B4-BE49-F238E27FC236}">
                <a16:creationId xmlns:a16="http://schemas.microsoft.com/office/drawing/2014/main" id="{DD5A6ED9-22EF-8E08-BAF7-B9881FEEDA2A}"/>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254188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4F95-C6C6-80AC-2911-57803B220B8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C77AD9-CC6B-9A81-F4BA-7EB85CE3A4CA}"/>
              </a:ext>
            </a:extLst>
          </p:cNvPr>
          <p:cNvSpPr>
            <a:spLocks noGrp="1"/>
          </p:cNvSpPr>
          <p:nvPr>
            <p:ph type="sldNum" sz="quarter" idx="12"/>
          </p:nvPr>
        </p:nvSpPr>
        <p:spPr/>
        <p:txBody>
          <a:bodyPr/>
          <a:lstStyle/>
          <a:p>
            <a:fld id="{06991640-8B5B-4626-8DE0-278527A8A938}" type="slidenum">
              <a:rPr lang="en-US" smtClean="0"/>
              <a:t>24</a:t>
            </a:fld>
            <a:endParaRPr lang="en-US"/>
          </a:p>
        </p:txBody>
      </p:sp>
      <p:sp>
        <p:nvSpPr>
          <p:cNvPr id="5" name="Slide Number Placeholder 3">
            <a:extLst>
              <a:ext uri="{FF2B5EF4-FFF2-40B4-BE49-F238E27FC236}">
                <a16:creationId xmlns:a16="http://schemas.microsoft.com/office/drawing/2014/main" id="{767B41FD-6214-6666-24E1-089FABE89E54}"/>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24</a:t>
            </a:fld>
            <a:endParaRPr lang="en-US" dirty="0"/>
          </a:p>
        </p:txBody>
      </p:sp>
      <p:cxnSp>
        <p:nvCxnSpPr>
          <p:cNvPr id="6" name="Connector: Elbow 5">
            <a:extLst>
              <a:ext uri="{FF2B5EF4-FFF2-40B4-BE49-F238E27FC236}">
                <a16:creationId xmlns:a16="http://schemas.microsoft.com/office/drawing/2014/main" id="{129124BE-8E48-A000-FBFB-A0FCB9F72757}"/>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F0A0DEAE-E70E-FE6D-32DA-8AF7EF8AB2D8}"/>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WebSocket callback</a:t>
            </a:r>
          </a:p>
        </p:txBody>
      </p:sp>
      <p:pic>
        <p:nvPicPr>
          <p:cNvPr id="8" name="Picture 2" descr="IDE DE ARDUINO – ESPloradores">
            <a:extLst>
              <a:ext uri="{FF2B5EF4-FFF2-40B4-BE49-F238E27FC236}">
                <a16:creationId xmlns:a16="http://schemas.microsoft.com/office/drawing/2014/main" id="{5E642415-B263-F3AB-777F-8B613A1F2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 computer code&#10;&#10;AI-generated content may be incorrect.">
            <a:extLst>
              <a:ext uri="{FF2B5EF4-FFF2-40B4-BE49-F238E27FC236}">
                <a16:creationId xmlns:a16="http://schemas.microsoft.com/office/drawing/2014/main" id="{B616DC55-3D0D-D14F-1982-311056B0D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38" y="1428750"/>
            <a:ext cx="6230219" cy="1800476"/>
          </a:xfrm>
          <a:prstGeom prst="rect">
            <a:avLst/>
          </a:prstGeom>
        </p:spPr>
      </p:pic>
      <p:sp>
        <p:nvSpPr>
          <p:cNvPr id="15" name="Right Brace 14">
            <a:extLst>
              <a:ext uri="{FF2B5EF4-FFF2-40B4-BE49-F238E27FC236}">
                <a16:creationId xmlns:a16="http://schemas.microsoft.com/office/drawing/2014/main" id="{11503CA9-1D85-EE00-39E9-373A1B52E2CE}"/>
              </a:ext>
            </a:extLst>
          </p:cNvPr>
          <p:cNvSpPr/>
          <p:nvPr/>
        </p:nvSpPr>
        <p:spPr>
          <a:xfrm>
            <a:off x="6644447" y="1504493"/>
            <a:ext cx="264353" cy="15435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3C2B3F10-4C96-93BA-6A36-E2C285720C2F}"/>
              </a:ext>
            </a:extLst>
          </p:cNvPr>
          <p:cNvSpPr txBox="1"/>
          <p:nvPr/>
        </p:nvSpPr>
        <p:spPr>
          <a:xfrm>
            <a:off x="6908800" y="1428750"/>
            <a:ext cx="4927600" cy="1477328"/>
          </a:xfrm>
          <a:prstGeom prst="rect">
            <a:avLst/>
          </a:prstGeom>
          <a:noFill/>
        </p:spPr>
        <p:txBody>
          <a:bodyPr wrap="square">
            <a:spAutoFit/>
          </a:bodyPr>
          <a:lstStyle/>
          <a:p>
            <a:br>
              <a:rPr lang="en-US" dirty="0"/>
            </a:br>
            <a:r>
              <a:rPr lang="en-US" dirty="0"/>
              <a:t>The </a:t>
            </a:r>
            <a:r>
              <a:rPr lang="en-US" dirty="0" err="1"/>
              <a:t>webSocketEvent</a:t>
            </a:r>
            <a:r>
              <a:rPr lang="en-US" dirty="0"/>
              <a:t> function is an event handler registered with the </a:t>
            </a:r>
            <a:r>
              <a:rPr lang="en-US" dirty="0" err="1"/>
              <a:t>WebSocketsClient</a:t>
            </a:r>
            <a:r>
              <a:rPr lang="en-US" dirty="0"/>
              <a:t> library to listen and react to various events that occur during WebSocket communication.</a:t>
            </a:r>
          </a:p>
        </p:txBody>
      </p:sp>
      <p:pic>
        <p:nvPicPr>
          <p:cNvPr id="19" name="Picture 18" descr="A diagram of a browser server&#10;&#10;AI-generated content may be incorrect.">
            <a:extLst>
              <a:ext uri="{FF2B5EF4-FFF2-40B4-BE49-F238E27FC236}">
                <a16:creationId xmlns:a16="http://schemas.microsoft.com/office/drawing/2014/main" id="{133A3BD7-070D-B69D-01DA-2B4A6D44F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057" y="3295405"/>
            <a:ext cx="3771843" cy="3174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6" name="Picture 2" descr="ESP32 Web Server (WebSocket) with Multiple Sliders PWM | Random Nerd  Tutorials">
            <a:extLst>
              <a:ext uri="{FF2B5EF4-FFF2-40B4-BE49-F238E27FC236}">
                <a16:creationId xmlns:a16="http://schemas.microsoft.com/office/drawing/2014/main" id="{44938B25-61AA-5180-0F4B-6ACD5BB38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292" y="3429000"/>
            <a:ext cx="3261553" cy="3032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Rounded Corners 1">
            <a:extLst>
              <a:ext uri="{FF2B5EF4-FFF2-40B4-BE49-F238E27FC236}">
                <a16:creationId xmlns:a16="http://schemas.microsoft.com/office/drawing/2014/main" id="{5CC229DB-A80C-2A1D-1963-D16A0607DB6B}"/>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1464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3B0A-9FCE-82A5-0EE4-974E582300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18EEB8-759D-4020-B067-E8988E36149A}"/>
              </a:ext>
            </a:extLst>
          </p:cNvPr>
          <p:cNvSpPr>
            <a:spLocks noGrp="1"/>
          </p:cNvSpPr>
          <p:nvPr>
            <p:ph type="sldNum" sz="quarter" idx="12"/>
          </p:nvPr>
        </p:nvSpPr>
        <p:spPr/>
        <p:txBody>
          <a:bodyPr/>
          <a:lstStyle/>
          <a:p>
            <a:fld id="{06991640-8B5B-4626-8DE0-278527A8A938}" type="slidenum">
              <a:rPr lang="en-US" smtClean="0"/>
              <a:t>25</a:t>
            </a:fld>
            <a:endParaRPr lang="en-US"/>
          </a:p>
        </p:txBody>
      </p:sp>
      <p:sp>
        <p:nvSpPr>
          <p:cNvPr id="5" name="Slide Number Placeholder 3">
            <a:extLst>
              <a:ext uri="{FF2B5EF4-FFF2-40B4-BE49-F238E27FC236}">
                <a16:creationId xmlns:a16="http://schemas.microsoft.com/office/drawing/2014/main" id="{58C4F1A3-798A-F53C-F813-15839B38DAE1}"/>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25</a:t>
            </a:fld>
            <a:endParaRPr lang="en-US" dirty="0"/>
          </a:p>
        </p:txBody>
      </p:sp>
      <p:cxnSp>
        <p:nvCxnSpPr>
          <p:cNvPr id="6" name="Connector: Elbow 5">
            <a:extLst>
              <a:ext uri="{FF2B5EF4-FFF2-40B4-BE49-F238E27FC236}">
                <a16:creationId xmlns:a16="http://schemas.microsoft.com/office/drawing/2014/main" id="{C3999E6A-E041-1BA3-EE8B-63A4ED36DD1B}"/>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B5DE9AE6-FB26-8DC9-4BC9-290A23028C1E}"/>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vi-V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Task scan QR Code of FreeRTOS</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2" descr="IDE DE ARDUINO – ESPloradores">
            <a:extLst>
              <a:ext uri="{FF2B5EF4-FFF2-40B4-BE49-F238E27FC236}">
                <a16:creationId xmlns:a16="http://schemas.microsoft.com/office/drawing/2014/main" id="{6895E984-70A4-61ED-A1B9-C0CC26203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screen shot of a program code&#10;&#10;AI-generated content may be incorrect.">
            <a:extLst>
              <a:ext uri="{FF2B5EF4-FFF2-40B4-BE49-F238E27FC236}">
                <a16:creationId xmlns:a16="http://schemas.microsoft.com/office/drawing/2014/main" id="{7C10A5F1-DEA6-8B1B-BA10-81DB040E5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07" y="1218891"/>
            <a:ext cx="6494959" cy="4964845"/>
          </a:xfrm>
          <a:prstGeom prst="rect">
            <a:avLst/>
          </a:prstGeom>
        </p:spPr>
      </p:pic>
      <p:sp>
        <p:nvSpPr>
          <p:cNvPr id="15" name="Right Brace 14">
            <a:extLst>
              <a:ext uri="{FF2B5EF4-FFF2-40B4-BE49-F238E27FC236}">
                <a16:creationId xmlns:a16="http://schemas.microsoft.com/office/drawing/2014/main" id="{A673BCDE-9165-9EA7-15CD-E093A2027546}"/>
              </a:ext>
            </a:extLst>
          </p:cNvPr>
          <p:cNvSpPr/>
          <p:nvPr/>
        </p:nvSpPr>
        <p:spPr>
          <a:xfrm>
            <a:off x="7280266" y="1310162"/>
            <a:ext cx="263534" cy="1064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4B4A6FB1-6439-8CE6-DDE1-7168D233AD56}"/>
              </a:ext>
            </a:extLst>
          </p:cNvPr>
          <p:cNvSpPr txBox="1"/>
          <p:nvPr/>
        </p:nvSpPr>
        <p:spPr>
          <a:xfrm>
            <a:off x="7679225" y="1657865"/>
            <a:ext cx="6096000" cy="369332"/>
          </a:xfrm>
          <a:prstGeom prst="rect">
            <a:avLst/>
          </a:prstGeom>
          <a:noFill/>
        </p:spPr>
        <p:txBody>
          <a:bodyPr wrap="square">
            <a:spAutoFit/>
          </a:bodyPr>
          <a:lstStyle/>
          <a:p>
            <a:r>
              <a:rPr lang="en-US" dirty="0"/>
              <a:t>Create variables to store data</a:t>
            </a:r>
          </a:p>
        </p:txBody>
      </p:sp>
      <p:sp>
        <p:nvSpPr>
          <p:cNvPr id="19" name="Right Brace 18">
            <a:extLst>
              <a:ext uri="{FF2B5EF4-FFF2-40B4-BE49-F238E27FC236}">
                <a16:creationId xmlns:a16="http://schemas.microsoft.com/office/drawing/2014/main" id="{9F7DD581-F605-87EB-686A-79BBDD7966D8}"/>
              </a:ext>
            </a:extLst>
          </p:cNvPr>
          <p:cNvSpPr/>
          <p:nvPr/>
        </p:nvSpPr>
        <p:spPr>
          <a:xfrm>
            <a:off x="7280266" y="2896630"/>
            <a:ext cx="263534" cy="26512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B16A749-5A8F-00F1-970C-DF8AB2AA3BDA}"/>
              </a:ext>
            </a:extLst>
          </p:cNvPr>
          <p:cNvSpPr txBox="1"/>
          <p:nvPr/>
        </p:nvSpPr>
        <p:spPr>
          <a:xfrm>
            <a:off x="7679225" y="4037567"/>
            <a:ext cx="4048125" cy="369332"/>
          </a:xfrm>
          <a:prstGeom prst="rect">
            <a:avLst/>
          </a:prstGeom>
          <a:noFill/>
        </p:spPr>
        <p:txBody>
          <a:bodyPr wrap="square">
            <a:spAutoFit/>
          </a:bodyPr>
          <a:lstStyle/>
          <a:p>
            <a:r>
              <a:rPr lang="en-US" dirty="0"/>
              <a:t>Retrieve and perform data processing</a:t>
            </a:r>
          </a:p>
        </p:txBody>
      </p:sp>
      <p:sp>
        <p:nvSpPr>
          <p:cNvPr id="2" name="Rectangle: Rounded Corners 1">
            <a:extLst>
              <a:ext uri="{FF2B5EF4-FFF2-40B4-BE49-F238E27FC236}">
                <a16:creationId xmlns:a16="http://schemas.microsoft.com/office/drawing/2014/main" id="{DFE45F7A-A1BA-C70B-1B48-F19053C17CB4}"/>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4123419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85120-4B48-8DAE-18B4-B437704A8F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A5CD89-2CDC-9A42-3862-ABCE55E99574}"/>
              </a:ext>
            </a:extLst>
          </p:cNvPr>
          <p:cNvSpPr>
            <a:spLocks noGrp="1"/>
          </p:cNvSpPr>
          <p:nvPr>
            <p:ph type="sldNum" sz="quarter" idx="12"/>
          </p:nvPr>
        </p:nvSpPr>
        <p:spPr/>
        <p:txBody>
          <a:bodyPr/>
          <a:lstStyle/>
          <a:p>
            <a:fld id="{06991640-8B5B-4626-8DE0-278527A8A938}" type="slidenum">
              <a:rPr lang="en-US" smtClean="0"/>
              <a:t>26</a:t>
            </a:fld>
            <a:endParaRPr lang="en-US"/>
          </a:p>
        </p:txBody>
      </p:sp>
      <p:sp>
        <p:nvSpPr>
          <p:cNvPr id="5" name="Slide Number Placeholder 3">
            <a:extLst>
              <a:ext uri="{FF2B5EF4-FFF2-40B4-BE49-F238E27FC236}">
                <a16:creationId xmlns:a16="http://schemas.microsoft.com/office/drawing/2014/main" id="{55D55D1E-C8B5-412C-C85D-E7FC463ACD16}"/>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26</a:t>
            </a:fld>
            <a:endParaRPr lang="en-US" dirty="0"/>
          </a:p>
        </p:txBody>
      </p:sp>
      <p:cxnSp>
        <p:nvCxnSpPr>
          <p:cNvPr id="6" name="Connector: Elbow 5">
            <a:extLst>
              <a:ext uri="{FF2B5EF4-FFF2-40B4-BE49-F238E27FC236}">
                <a16:creationId xmlns:a16="http://schemas.microsoft.com/office/drawing/2014/main" id="{82BFEBF5-D47A-9E5C-79BC-3C25BAD90586}"/>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FD305FF4-D699-D4EC-E95F-C06A1A9E12C1}"/>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vi-V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Task Websocket of FreeRTOS</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2" descr="IDE DE ARDUINO – ESPloradores">
            <a:extLst>
              <a:ext uri="{FF2B5EF4-FFF2-40B4-BE49-F238E27FC236}">
                <a16:creationId xmlns:a16="http://schemas.microsoft.com/office/drawing/2014/main" id="{5B05B187-E56E-97BD-7A38-0BC2A2D8C3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 shot of a computer code&#10;&#10;AI-generated content may be incorrect.">
            <a:extLst>
              <a:ext uri="{FF2B5EF4-FFF2-40B4-BE49-F238E27FC236}">
                <a16:creationId xmlns:a16="http://schemas.microsoft.com/office/drawing/2014/main" id="{2828F70B-BFCD-E1C9-EA42-AFD32A725D80}"/>
              </a:ext>
            </a:extLst>
          </p:cNvPr>
          <p:cNvPicPr>
            <a:picLocks noChangeAspect="1"/>
          </p:cNvPicPr>
          <p:nvPr/>
        </p:nvPicPr>
        <p:blipFill>
          <a:blip r:embed="rId4">
            <a:extLst>
              <a:ext uri="{28A0092B-C50C-407E-A947-70E740481C1C}">
                <a14:useLocalDpi xmlns:a14="http://schemas.microsoft.com/office/drawing/2010/main" val="0"/>
              </a:ext>
            </a:extLst>
          </a:blip>
          <a:srcRect r="2277"/>
          <a:stretch/>
        </p:blipFill>
        <p:spPr>
          <a:xfrm>
            <a:off x="527125" y="1282901"/>
            <a:ext cx="7270675" cy="4953691"/>
          </a:xfrm>
          <a:prstGeom prst="rect">
            <a:avLst/>
          </a:prstGeom>
        </p:spPr>
      </p:pic>
      <p:sp>
        <p:nvSpPr>
          <p:cNvPr id="10" name="Right Brace 9">
            <a:extLst>
              <a:ext uri="{FF2B5EF4-FFF2-40B4-BE49-F238E27FC236}">
                <a16:creationId xmlns:a16="http://schemas.microsoft.com/office/drawing/2014/main" id="{7891C570-F5AA-9D34-D822-C0746B90FCC8}"/>
              </a:ext>
            </a:extLst>
          </p:cNvPr>
          <p:cNvSpPr/>
          <p:nvPr/>
        </p:nvSpPr>
        <p:spPr>
          <a:xfrm>
            <a:off x="7797800" y="1282901"/>
            <a:ext cx="263534" cy="1064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6FDA339-6EE0-00C9-A43A-127707E5AF7A}"/>
              </a:ext>
            </a:extLst>
          </p:cNvPr>
          <p:cNvSpPr txBox="1"/>
          <p:nvPr/>
        </p:nvSpPr>
        <p:spPr>
          <a:xfrm>
            <a:off x="8061334" y="1353605"/>
            <a:ext cx="3952866" cy="923330"/>
          </a:xfrm>
          <a:prstGeom prst="rect">
            <a:avLst/>
          </a:prstGeom>
          <a:noFill/>
        </p:spPr>
        <p:txBody>
          <a:bodyPr wrap="square">
            <a:spAutoFit/>
          </a:bodyPr>
          <a:lstStyle/>
          <a:p>
            <a:r>
              <a:rPr lang="vi-VN" dirty="0"/>
              <a:t>I</a:t>
            </a:r>
            <a:r>
              <a:rPr lang="en-US" sz="1800" b="0" i="0" kern="1200" dirty="0" err="1">
                <a:solidFill>
                  <a:schemeClr val="tx1"/>
                </a:solidFill>
                <a:effectLst/>
                <a:latin typeface="+mn-lt"/>
                <a:ea typeface="+mn-ea"/>
                <a:cs typeface="+mn-cs"/>
              </a:rPr>
              <a:t>nitial</a:t>
            </a:r>
            <a:r>
              <a:rPr lang="en-US" sz="1800" b="0" i="0" kern="1200" dirty="0">
                <a:solidFill>
                  <a:schemeClr val="tx1"/>
                </a:solidFill>
                <a:effectLst/>
                <a:latin typeface="+mn-lt"/>
                <a:ea typeface="+mn-ea"/>
                <a:cs typeface="+mn-cs"/>
              </a:rPr>
              <a:t> declaration for the task (Task) that handles WebSocket communication (named </a:t>
            </a:r>
            <a:r>
              <a:rPr lang="en-US" sz="1800" b="0" i="0" kern="1200" dirty="0" err="1">
                <a:solidFill>
                  <a:schemeClr val="tx1"/>
                </a:solidFill>
                <a:effectLst/>
                <a:latin typeface="+mn-lt"/>
                <a:ea typeface="+mn-ea"/>
                <a:cs typeface="+mn-cs"/>
              </a:rPr>
              <a:t>WSTask</a:t>
            </a:r>
            <a:r>
              <a:rPr lang="en-US" sz="1800" b="0" i="0" kern="1200" dirty="0">
                <a:solidFill>
                  <a:schemeClr val="tx1"/>
                </a:solidFill>
                <a:effectLst/>
                <a:latin typeface="+mn-lt"/>
                <a:ea typeface="+mn-ea"/>
                <a:cs typeface="+mn-cs"/>
              </a:rPr>
              <a:t>)</a:t>
            </a:r>
            <a:endParaRPr lang="en-US" dirty="0"/>
          </a:p>
        </p:txBody>
      </p:sp>
      <p:sp>
        <p:nvSpPr>
          <p:cNvPr id="13" name="Right Brace 12">
            <a:extLst>
              <a:ext uri="{FF2B5EF4-FFF2-40B4-BE49-F238E27FC236}">
                <a16:creationId xmlns:a16="http://schemas.microsoft.com/office/drawing/2014/main" id="{BD77DF1B-D9DB-DEB2-350B-11B7B5F1D576}"/>
              </a:ext>
            </a:extLst>
          </p:cNvPr>
          <p:cNvSpPr/>
          <p:nvPr/>
        </p:nvSpPr>
        <p:spPr>
          <a:xfrm>
            <a:off x="7797800" y="2722145"/>
            <a:ext cx="263534" cy="1064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39D879E-B0A4-D1CE-8C85-404790FE0448}"/>
              </a:ext>
            </a:extLst>
          </p:cNvPr>
          <p:cNvSpPr txBox="1"/>
          <p:nvPr/>
        </p:nvSpPr>
        <p:spPr>
          <a:xfrm>
            <a:off x="8061334" y="3059549"/>
            <a:ext cx="3952866" cy="369332"/>
          </a:xfrm>
          <a:prstGeom prst="rect">
            <a:avLst/>
          </a:prstGeom>
          <a:noFill/>
        </p:spPr>
        <p:txBody>
          <a:bodyPr wrap="square">
            <a:spAutoFit/>
          </a:bodyPr>
          <a:lstStyle/>
          <a:p>
            <a:pPr algn="just"/>
            <a:r>
              <a:rPr lang="vi-VN" dirty="0"/>
              <a:t>Check connect with Websocket</a:t>
            </a:r>
            <a:endParaRPr lang="en-US" dirty="0"/>
          </a:p>
        </p:txBody>
      </p:sp>
      <p:sp>
        <p:nvSpPr>
          <p:cNvPr id="16" name="Right Brace 15">
            <a:extLst>
              <a:ext uri="{FF2B5EF4-FFF2-40B4-BE49-F238E27FC236}">
                <a16:creationId xmlns:a16="http://schemas.microsoft.com/office/drawing/2014/main" id="{A20E60B0-6D80-89E1-4F1B-4C4B297398A0}"/>
              </a:ext>
            </a:extLst>
          </p:cNvPr>
          <p:cNvSpPr/>
          <p:nvPr/>
        </p:nvSpPr>
        <p:spPr>
          <a:xfrm>
            <a:off x="7840667" y="4037128"/>
            <a:ext cx="263534" cy="1064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932FC61-53B3-FA07-AEAB-5F092515667E}"/>
              </a:ext>
            </a:extLst>
          </p:cNvPr>
          <p:cNvSpPr txBox="1"/>
          <p:nvPr/>
        </p:nvSpPr>
        <p:spPr>
          <a:xfrm>
            <a:off x="8104201" y="4396400"/>
            <a:ext cx="3952866" cy="369332"/>
          </a:xfrm>
          <a:prstGeom prst="rect">
            <a:avLst/>
          </a:prstGeom>
          <a:noFill/>
        </p:spPr>
        <p:txBody>
          <a:bodyPr wrap="square">
            <a:spAutoFit/>
          </a:bodyPr>
          <a:lstStyle/>
          <a:p>
            <a:pPr algn="just"/>
            <a:r>
              <a:rPr lang="vi-VN" dirty="0"/>
              <a:t>Send data to back end</a:t>
            </a:r>
            <a:endParaRPr lang="en-US" dirty="0"/>
          </a:p>
        </p:txBody>
      </p:sp>
      <p:sp>
        <p:nvSpPr>
          <p:cNvPr id="2" name="Rectangle: Rounded Corners 1">
            <a:extLst>
              <a:ext uri="{FF2B5EF4-FFF2-40B4-BE49-F238E27FC236}">
                <a16:creationId xmlns:a16="http://schemas.microsoft.com/office/drawing/2014/main" id="{BA116A56-47D5-FDA3-302B-6EE9FFA7BBF7}"/>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2214427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12E06-4BD3-5381-8996-B78002C99A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34AB0F-2FF2-5906-94FB-DFA85E1588B7}"/>
              </a:ext>
            </a:extLst>
          </p:cNvPr>
          <p:cNvSpPr>
            <a:spLocks noGrp="1"/>
          </p:cNvSpPr>
          <p:nvPr>
            <p:ph type="sldNum" sz="quarter" idx="12"/>
          </p:nvPr>
        </p:nvSpPr>
        <p:spPr/>
        <p:txBody>
          <a:bodyPr/>
          <a:lstStyle/>
          <a:p>
            <a:fld id="{06991640-8B5B-4626-8DE0-278527A8A938}" type="slidenum">
              <a:rPr lang="en-US" smtClean="0"/>
              <a:t>27</a:t>
            </a:fld>
            <a:endParaRPr lang="en-US"/>
          </a:p>
        </p:txBody>
      </p:sp>
      <p:sp>
        <p:nvSpPr>
          <p:cNvPr id="5" name="Slide Number Placeholder 3">
            <a:extLst>
              <a:ext uri="{FF2B5EF4-FFF2-40B4-BE49-F238E27FC236}">
                <a16:creationId xmlns:a16="http://schemas.microsoft.com/office/drawing/2014/main" id="{BE66C6AC-BC23-51E1-6F29-5BAE5F7AFBA0}"/>
              </a:ext>
            </a:extLst>
          </p:cNvPr>
          <p:cNvSpPr txBox="1">
            <a:spLocks/>
          </p:cNvSpPr>
          <p:nvPr/>
        </p:nvSpPr>
        <p:spPr>
          <a:xfrm>
            <a:off x="35326" y="79288"/>
            <a:ext cx="3976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5B859-1C74-41B4-ABDF-4FB769ACCAD8}" type="slidenum">
              <a:rPr lang="en-US" smtClean="0"/>
              <a:pPr/>
              <a:t>27</a:t>
            </a:fld>
            <a:endParaRPr lang="en-US" dirty="0"/>
          </a:p>
        </p:txBody>
      </p:sp>
      <p:cxnSp>
        <p:nvCxnSpPr>
          <p:cNvPr id="6" name="Connector: Elbow 5">
            <a:extLst>
              <a:ext uri="{FF2B5EF4-FFF2-40B4-BE49-F238E27FC236}">
                <a16:creationId xmlns:a16="http://schemas.microsoft.com/office/drawing/2014/main" id="{18CDAAB0-5DA8-1826-4B77-868C00667C80}"/>
              </a:ext>
            </a:extLst>
          </p:cNvPr>
          <p:cNvCxnSpPr>
            <a:cxnSpLocks/>
          </p:cNvCxnSpPr>
          <p:nvPr/>
        </p:nvCxnSpPr>
        <p:spPr>
          <a:xfrm>
            <a:off x="527125" y="621408"/>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7" name="Pentagon 23">
            <a:extLst>
              <a:ext uri="{FF2B5EF4-FFF2-40B4-BE49-F238E27FC236}">
                <a16:creationId xmlns:a16="http://schemas.microsoft.com/office/drawing/2014/main" id="{707247F8-26FF-0B7A-273D-A1DCD4EB5FE7}"/>
              </a:ext>
            </a:extLst>
          </p:cNvPr>
          <p:cNvSpPr/>
          <p:nvPr/>
        </p:nvSpPr>
        <p:spPr>
          <a:xfrm>
            <a:off x="1043491" y="674264"/>
            <a:ext cx="8938709" cy="424732"/>
          </a:xfrm>
          <a:prstGeom prst="homePlate">
            <a:avLst/>
          </a:prstGeom>
          <a:noFill/>
        </p:spPr>
        <p:txBody>
          <a:bodyPr vert="horz" wrap="square" lIns="91440" tIns="45720" rIns="91440" bIns="45720" rtlCol="0" anchor="ctr">
            <a:spAutoFit/>
          </a:bodyPr>
          <a:lstStyle/>
          <a:p>
            <a:pPr>
              <a:lnSpc>
                <a:spcPct val="90000"/>
              </a:lnSpc>
              <a:spcBef>
                <a:spcPct val="0"/>
              </a:spcBef>
            </a:pPr>
            <a:r>
              <a:rPr lang="vi-V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Result</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2" descr="IDE DE ARDUINO – ESPloradores">
            <a:extLst>
              <a:ext uri="{FF2B5EF4-FFF2-40B4-BE49-F238E27FC236}">
                <a16:creationId xmlns:a16="http://schemas.microsoft.com/office/drawing/2014/main" id="{46418779-D08C-9F23-62A9-713DB3885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34138" y="79288"/>
            <a:ext cx="2045369" cy="54212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3A33E5D-C4CA-6824-FD8E-4125AE500A05}"/>
              </a:ext>
            </a:extLst>
          </p:cNvPr>
          <p:cNvGrpSpPr/>
          <p:nvPr/>
        </p:nvGrpSpPr>
        <p:grpSpPr>
          <a:xfrm>
            <a:off x="1825154" y="1304252"/>
            <a:ext cx="7852246" cy="4888336"/>
            <a:chOff x="1672754" y="674264"/>
            <a:chExt cx="9201156" cy="5509472"/>
          </a:xfrm>
        </p:grpSpPr>
        <p:pic>
          <p:nvPicPr>
            <p:cNvPr id="20" name="Picture 19">
              <a:extLst>
                <a:ext uri="{FF2B5EF4-FFF2-40B4-BE49-F238E27FC236}">
                  <a16:creationId xmlns:a16="http://schemas.microsoft.com/office/drawing/2014/main" id="{8390AFE7-E4EE-8056-1B9D-3B2C98281C68}"/>
                </a:ext>
              </a:extLst>
            </p:cNvPr>
            <p:cNvPicPr>
              <a:picLocks noChangeAspect="1"/>
            </p:cNvPicPr>
            <p:nvPr/>
          </p:nvPicPr>
          <p:blipFill>
            <a:blip r:embed="rId4">
              <a:extLst>
                <a:ext uri="{28A0092B-C50C-407E-A947-70E740481C1C}">
                  <a14:useLocalDpi xmlns:a14="http://schemas.microsoft.com/office/drawing/2010/main" val="0"/>
                </a:ext>
              </a:extLst>
            </a:blip>
            <a:srcRect l="21309" t="16615"/>
            <a:stretch/>
          </p:blipFill>
          <p:spPr>
            <a:xfrm>
              <a:off x="1672754" y="674264"/>
              <a:ext cx="9201156" cy="5509472"/>
            </a:xfrm>
            <a:prstGeom prst="rect">
              <a:avLst/>
            </a:prstGeom>
          </p:spPr>
        </p:pic>
        <p:sp>
          <p:nvSpPr>
            <p:cNvPr id="9" name="Rectangle 8">
              <a:extLst>
                <a:ext uri="{FF2B5EF4-FFF2-40B4-BE49-F238E27FC236}">
                  <a16:creationId xmlns:a16="http://schemas.microsoft.com/office/drawing/2014/main" id="{580E7077-7777-F026-404D-D9D3BCC9AC3C}"/>
                </a:ext>
              </a:extLst>
            </p:cNvPr>
            <p:cNvSpPr/>
            <p:nvPr/>
          </p:nvSpPr>
          <p:spPr>
            <a:xfrm>
              <a:off x="1777999" y="2452466"/>
              <a:ext cx="1155701" cy="9765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865FC5-7526-12DD-C1D9-0EC41973AC27}"/>
                </a:ext>
              </a:extLst>
            </p:cNvPr>
            <p:cNvSpPr/>
            <p:nvPr/>
          </p:nvSpPr>
          <p:spPr>
            <a:xfrm>
              <a:off x="4179344" y="3860800"/>
              <a:ext cx="4113756" cy="6292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28049021-1A03-BC08-D0D8-B38EB389295E}"/>
                </a:ext>
              </a:extLst>
            </p:cNvPr>
            <p:cNvCxnSpPr>
              <a:cxnSpLocks/>
              <a:stCxn id="10" idx="1"/>
            </p:cNvCxnSpPr>
            <p:nvPr/>
          </p:nvCxnSpPr>
          <p:spPr>
            <a:xfrm rot="10800000">
              <a:off x="2933700" y="2997201"/>
              <a:ext cx="1245644" cy="1178249"/>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FB68FC3-CA04-26BC-722A-8A7B3A9FB2DF}"/>
                </a:ext>
              </a:extLst>
            </p:cNvPr>
            <p:cNvSpPr txBox="1"/>
            <p:nvPr/>
          </p:nvSpPr>
          <p:spPr>
            <a:xfrm>
              <a:off x="3048000" y="3188041"/>
              <a:ext cx="1760607" cy="646331"/>
            </a:xfrm>
            <a:prstGeom prst="rect">
              <a:avLst/>
            </a:prstGeom>
            <a:noFill/>
          </p:spPr>
          <p:txBody>
            <a:bodyPr wrap="square">
              <a:spAutoFit/>
            </a:bodyPr>
            <a:lstStyle/>
            <a:p>
              <a:r>
                <a:rPr lang="en-US" dirty="0">
                  <a:highlight>
                    <a:srgbClr val="FFFF00"/>
                  </a:highlight>
                </a:rPr>
                <a:t>Render to interface</a:t>
              </a:r>
            </a:p>
          </p:txBody>
        </p:sp>
      </p:grpSp>
      <p:sp>
        <p:nvSpPr>
          <p:cNvPr id="11" name="TextBox 10">
            <a:extLst>
              <a:ext uri="{FF2B5EF4-FFF2-40B4-BE49-F238E27FC236}">
                <a16:creationId xmlns:a16="http://schemas.microsoft.com/office/drawing/2014/main" id="{7A2BA261-AFF0-8370-E25A-0BD51B94B88A}"/>
              </a:ext>
            </a:extLst>
          </p:cNvPr>
          <p:cNvSpPr txBox="1"/>
          <p:nvPr/>
        </p:nvSpPr>
        <p:spPr>
          <a:xfrm>
            <a:off x="916272" y="1056116"/>
            <a:ext cx="10102248" cy="369332"/>
          </a:xfrm>
          <a:prstGeom prst="rect">
            <a:avLst/>
          </a:prstGeom>
          <a:noFill/>
        </p:spPr>
        <p:txBody>
          <a:bodyPr wrap="square">
            <a:spAutoFit/>
          </a:bodyPr>
          <a:lstStyle/>
          <a:p>
            <a:pPr lvl="0">
              <a:defRPr/>
            </a:pPr>
            <a:r>
              <a:rPr kumimoji="0" lang="vi-VN" sz="1800" b="1" i="1" strike="noStrike" kern="1200" cap="none" spc="0" normalizeH="0" baseline="0" noProof="0" dirty="0">
                <a:ln>
                  <a:noFill/>
                </a:ln>
                <a:solidFill>
                  <a:schemeClr val="accent5"/>
                </a:solidFill>
                <a:effectLst/>
                <a:uLnTx/>
                <a:uFillTx/>
                <a:latin typeface="Calibri Light" panose="020F0302020204030204"/>
                <a:ea typeface="+mj-ea"/>
                <a:cs typeface="+mj-cs"/>
              </a:rPr>
              <a:t>L</a:t>
            </a:r>
            <a:r>
              <a:rPr lang="vi-VN" sz="1800" b="1" i="1" dirty="0">
                <a:solidFill>
                  <a:schemeClr val="accent5"/>
                </a:solidFill>
                <a:latin typeface="Calibri Light" panose="020F0302020204030204"/>
              </a:rPr>
              <a:t>ink project: </a:t>
            </a:r>
            <a:r>
              <a:rPr lang="en-US" sz="1800" dirty="0">
                <a:hlinkClick r:id="rId5"/>
              </a:rPr>
              <a:t>Artemis_esp32/esp32_C5 at main - Artemis_esp32 - </a:t>
            </a:r>
            <a:r>
              <a:rPr lang="en-US" sz="1800" dirty="0" err="1">
                <a:hlinkClick r:id="rId5"/>
              </a:rPr>
              <a:t>Gitea</a:t>
            </a:r>
            <a:r>
              <a:rPr lang="en-US" sz="1800" dirty="0">
                <a:hlinkClick r:id="rId5"/>
              </a:rPr>
              <a:t>: Git with a cup of tea</a:t>
            </a:r>
            <a:endParaRPr kumimoji="0" lang="en-US" sz="1800" b="1" i="1" strike="noStrike" kern="1200" cap="none" spc="0" normalizeH="0" baseline="0" noProof="0" dirty="0">
              <a:ln>
                <a:noFill/>
              </a:ln>
              <a:solidFill>
                <a:schemeClr val="accent5"/>
              </a:solidFill>
              <a:effectLst/>
              <a:uLnTx/>
              <a:uFillTx/>
              <a:latin typeface="Calibri Light" panose="020F0302020204030204"/>
              <a:ea typeface="+mj-ea"/>
              <a:cs typeface="+mj-cs"/>
            </a:endParaRPr>
          </a:p>
        </p:txBody>
      </p:sp>
      <p:sp>
        <p:nvSpPr>
          <p:cNvPr id="3" name="Rectangle: Rounded Corners 2">
            <a:extLst>
              <a:ext uri="{FF2B5EF4-FFF2-40B4-BE49-F238E27FC236}">
                <a16:creationId xmlns:a16="http://schemas.microsoft.com/office/drawing/2014/main" id="{2BF92164-24E2-092E-BFB3-0FC7149D11DE}"/>
              </a:ext>
            </a:extLst>
          </p:cNvPr>
          <p:cNvSpPr/>
          <p:nvPr/>
        </p:nvSpPr>
        <p:spPr>
          <a:xfrm>
            <a:off x="127733" y="79288"/>
            <a:ext cx="2151774"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Apply</a:t>
            </a:r>
          </a:p>
        </p:txBody>
      </p:sp>
    </p:spTree>
    <p:extLst>
      <p:ext uri="{BB962C8B-B14F-4D97-AF65-F5344CB8AC3E}">
        <p14:creationId xmlns:p14="http://schemas.microsoft.com/office/powerpoint/2010/main" val="174475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ơn 92.900 Thank You ảnh, hình chụp &amp; hình ảnh trả phí bản ...">
            <a:extLst>
              <a:ext uri="{FF2B5EF4-FFF2-40B4-BE49-F238E27FC236}">
                <a16:creationId xmlns:a16="http://schemas.microsoft.com/office/drawing/2014/main" id="{9C243274-B2C8-8FB8-89EF-109417E3BB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1837" y="568920"/>
            <a:ext cx="7043870" cy="548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30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DC4370-F8E3-F0BE-C741-334B75B61A80}"/>
              </a:ext>
            </a:extLst>
          </p:cNvPr>
          <p:cNvSpPr>
            <a:spLocks noGrp="1"/>
          </p:cNvSpPr>
          <p:nvPr>
            <p:ph type="sldNum" sz="quarter" idx="12"/>
          </p:nvPr>
        </p:nvSpPr>
        <p:spPr/>
        <p:txBody>
          <a:bodyPr/>
          <a:lstStyle/>
          <a:p>
            <a:fld id="{06991640-8B5B-4626-8DE0-278527A8A938}" type="slidenum">
              <a:rPr lang="en-US" smtClean="0"/>
              <a:t>29</a:t>
            </a:fld>
            <a:endParaRPr lang="en-US"/>
          </a:p>
        </p:txBody>
      </p:sp>
      <p:sp>
        <p:nvSpPr>
          <p:cNvPr id="14" name="TextBox 13">
            <a:extLst>
              <a:ext uri="{FF2B5EF4-FFF2-40B4-BE49-F238E27FC236}">
                <a16:creationId xmlns:a16="http://schemas.microsoft.com/office/drawing/2014/main" id="{4D81C6EC-B70A-5BAE-C786-0CEBBF497E71}"/>
              </a:ext>
            </a:extLst>
          </p:cNvPr>
          <p:cNvSpPr txBox="1"/>
          <p:nvPr/>
        </p:nvSpPr>
        <p:spPr>
          <a:xfrm>
            <a:off x="789709" y="261850"/>
            <a:ext cx="6096000" cy="2862322"/>
          </a:xfrm>
          <a:prstGeom prst="rect">
            <a:avLst/>
          </a:prstGeom>
          <a:noFill/>
        </p:spPr>
        <p:txBody>
          <a:bodyPr wrap="square">
            <a:spAutoFit/>
          </a:bodyPr>
          <a:lstStyle/>
          <a:p>
            <a:r>
              <a:rPr lang="en-US" dirty="0"/>
              <a:t>1. What is a key advantage of ESP32-C5?</a:t>
            </a:r>
          </a:p>
          <a:p>
            <a:r>
              <a:rPr lang="en-US" dirty="0"/>
              <a:t>A. Only supports 2.4 GHz Wi-Fi</a:t>
            </a:r>
          </a:p>
          <a:p>
            <a:r>
              <a:rPr lang="en-US" dirty="0"/>
              <a:t>B. Supports Wi-Fi 6 dual-band (2.4 &amp; 5 GHz)</a:t>
            </a:r>
          </a:p>
          <a:p>
            <a:r>
              <a:rPr lang="en-US" dirty="0"/>
              <a:t>C. Does not support Bluetooth</a:t>
            </a:r>
          </a:p>
          <a:p>
            <a:r>
              <a:rPr lang="en-US" b="1" dirty="0"/>
              <a:t>Correct Answer: B</a:t>
            </a:r>
          </a:p>
          <a:p>
            <a:r>
              <a:rPr lang="en-US" dirty="0"/>
              <a:t>2. What type of communication is UART on ESP32-C5?</a:t>
            </a:r>
          </a:p>
          <a:p>
            <a:r>
              <a:rPr lang="en-US" dirty="0"/>
              <a:t>A. Synchronous with clock line</a:t>
            </a:r>
          </a:p>
          <a:p>
            <a:r>
              <a:rPr lang="en-US" dirty="0"/>
              <a:t>B. Asynchronous without clock line</a:t>
            </a:r>
          </a:p>
          <a:p>
            <a:r>
              <a:rPr lang="en-US" dirty="0"/>
              <a:t>C. Only for USB</a:t>
            </a:r>
          </a:p>
          <a:p>
            <a:r>
              <a:rPr lang="en-US" b="1" dirty="0"/>
              <a:t>Correct Answer: B</a:t>
            </a:r>
          </a:p>
        </p:txBody>
      </p:sp>
      <p:sp>
        <p:nvSpPr>
          <p:cNvPr id="18" name="TextBox 17">
            <a:extLst>
              <a:ext uri="{FF2B5EF4-FFF2-40B4-BE49-F238E27FC236}">
                <a16:creationId xmlns:a16="http://schemas.microsoft.com/office/drawing/2014/main" id="{44C9E840-2DF9-3730-EF92-5E8D3CD4B00C}"/>
              </a:ext>
            </a:extLst>
          </p:cNvPr>
          <p:cNvSpPr txBox="1"/>
          <p:nvPr/>
        </p:nvSpPr>
        <p:spPr>
          <a:xfrm>
            <a:off x="789709" y="3124172"/>
            <a:ext cx="6096000" cy="1477328"/>
          </a:xfrm>
          <a:prstGeom prst="rect">
            <a:avLst/>
          </a:prstGeom>
          <a:noFill/>
        </p:spPr>
        <p:txBody>
          <a:bodyPr wrap="square">
            <a:spAutoFit/>
          </a:bodyPr>
          <a:lstStyle/>
          <a:p>
            <a:r>
              <a:rPr lang="en-US" dirty="0"/>
              <a:t>3. In I2C, what do SDA and SCL do?</a:t>
            </a:r>
          </a:p>
          <a:p>
            <a:r>
              <a:rPr lang="en-US" dirty="0"/>
              <a:t>A. SDA sends data, SCL provides clock</a:t>
            </a:r>
          </a:p>
          <a:p>
            <a:r>
              <a:rPr lang="en-US" dirty="0"/>
              <a:t>B. SDA provides clock, SCL sends data</a:t>
            </a:r>
          </a:p>
          <a:p>
            <a:r>
              <a:rPr lang="en-US" dirty="0"/>
              <a:t>C. Both send data</a:t>
            </a:r>
          </a:p>
          <a:p>
            <a:r>
              <a:rPr lang="en-US" b="1" dirty="0"/>
              <a:t>Correct Answer: A</a:t>
            </a:r>
          </a:p>
        </p:txBody>
      </p:sp>
      <p:sp>
        <p:nvSpPr>
          <p:cNvPr id="20" name="TextBox 19">
            <a:extLst>
              <a:ext uri="{FF2B5EF4-FFF2-40B4-BE49-F238E27FC236}">
                <a16:creationId xmlns:a16="http://schemas.microsoft.com/office/drawing/2014/main" id="{6E9EED9F-25D3-3C05-D182-DDA9F8295E5F}"/>
              </a:ext>
            </a:extLst>
          </p:cNvPr>
          <p:cNvSpPr txBox="1"/>
          <p:nvPr/>
        </p:nvSpPr>
        <p:spPr>
          <a:xfrm>
            <a:off x="6248400" y="263641"/>
            <a:ext cx="6096000" cy="1477328"/>
          </a:xfrm>
          <a:prstGeom prst="rect">
            <a:avLst/>
          </a:prstGeom>
          <a:noFill/>
        </p:spPr>
        <p:txBody>
          <a:bodyPr wrap="square">
            <a:spAutoFit/>
          </a:bodyPr>
          <a:lstStyle/>
          <a:p>
            <a:r>
              <a:rPr lang="en-US" dirty="0"/>
              <a:t>4. What is the main purpose of GPIO pins?</a:t>
            </a:r>
          </a:p>
          <a:p>
            <a:r>
              <a:rPr lang="en-US" dirty="0"/>
              <a:t>A. Debugging only</a:t>
            </a:r>
          </a:p>
          <a:p>
            <a:r>
              <a:rPr lang="en-US" dirty="0"/>
              <a:t>B. General input/output for signals</a:t>
            </a:r>
          </a:p>
          <a:p>
            <a:r>
              <a:rPr lang="en-US" dirty="0"/>
              <a:t>C. Power supply</a:t>
            </a:r>
          </a:p>
          <a:p>
            <a:r>
              <a:rPr lang="en-US" b="1" dirty="0"/>
              <a:t>Correct Answer: B</a:t>
            </a:r>
          </a:p>
        </p:txBody>
      </p:sp>
      <p:sp>
        <p:nvSpPr>
          <p:cNvPr id="24" name="TextBox 23">
            <a:extLst>
              <a:ext uri="{FF2B5EF4-FFF2-40B4-BE49-F238E27FC236}">
                <a16:creationId xmlns:a16="http://schemas.microsoft.com/office/drawing/2014/main" id="{14DD56B0-0711-42B1-4748-D18220D1CC44}"/>
              </a:ext>
            </a:extLst>
          </p:cNvPr>
          <p:cNvSpPr txBox="1"/>
          <p:nvPr/>
        </p:nvSpPr>
        <p:spPr>
          <a:xfrm>
            <a:off x="6248400" y="1951672"/>
            <a:ext cx="6096000" cy="1477328"/>
          </a:xfrm>
          <a:prstGeom prst="rect">
            <a:avLst/>
          </a:prstGeom>
          <a:noFill/>
        </p:spPr>
        <p:txBody>
          <a:bodyPr wrap="square">
            <a:spAutoFit/>
          </a:bodyPr>
          <a:lstStyle/>
          <a:p>
            <a:r>
              <a:rPr lang="en-US" dirty="0"/>
              <a:t>5. Which library is used for Wi-Fi in Arduino for ESP32?</a:t>
            </a:r>
          </a:p>
          <a:p>
            <a:r>
              <a:rPr lang="en-US" dirty="0"/>
              <a:t>A. </a:t>
            </a:r>
            <a:r>
              <a:rPr lang="en-US" dirty="0" err="1"/>
              <a:t>Wire.h</a:t>
            </a:r>
            <a:endParaRPr lang="en-US" dirty="0"/>
          </a:p>
          <a:p>
            <a:r>
              <a:rPr lang="en-US" dirty="0"/>
              <a:t>B. </a:t>
            </a:r>
            <a:r>
              <a:rPr lang="en-US" dirty="0" err="1"/>
              <a:t>WiFi.h</a:t>
            </a:r>
            <a:endParaRPr lang="en-US" dirty="0"/>
          </a:p>
          <a:p>
            <a:r>
              <a:rPr lang="en-US" dirty="0"/>
              <a:t>C. </a:t>
            </a:r>
            <a:r>
              <a:rPr lang="en-US" dirty="0" err="1"/>
              <a:t>WebSocketsClient.h</a:t>
            </a:r>
            <a:endParaRPr lang="en-US" dirty="0"/>
          </a:p>
          <a:p>
            <a:r>
              <a:rPr lang="en-US" b="1" dirty="0"/>
              <a:t>Correct Answer: B</a:t>
            </a:r>
          </a:p>
        </p:txBody>
      </p:sp>
    </p:spTree>
    <p:extLst>
      <p:ext uri="{BB962C8B-B14F-4D97-AF65-F5344CB8AC3E}">
        <p14:creationId xmlns:p14="http://schemas.microsoft.com/office/powerpoint/2010/main" val="183672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AD4E-93ED-9847-CEE7-342F8B28C39F}"/>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20EA46ED-BFE0-83CF-07E5-AB629C99A6D9}"/>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3</a:t>
            </a:fld>
            <a:endParaRPr lang="en-US" dirty="0"/>
          </a:p>
        </p:txBody>
      </p:sp>
      <p:sp>
        <p:nvSpPr>
          <p:cNvPr id="6" name="Pentagon 23">
            <a:extLst>
              <a:ext uri="{FF2B5EF4-FFF2-40B4-BE49-F238E27FC236}">
                <a16:creationId xmlns:a16="http://schemas.microsoft.com/office/drawing/2014/main" id="{5A96C6F4-7476-4401-701E-26EB09C346DD}"/>
              </a:ext>
            </a:extLst>
          </p:cNvPr>
          <p:cNvSpPr/>
          <p:nvPr/>
        </p:nvSpPr>
        <p:spPr>
          <a:xfrm>
            <a:off x="1055521" y="751279"/>
            <a:ext cx="3655023"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 of ESP32-C5</a:t>
            </a:r>
          </a:p>
        </p:txBody>
      </p:sp>
      <p:cxnSp>
        <p:nvCxnSpPr>
          <p:cNvPr id="7" name="Connector: Elbow 6">
            <a:extLst>
              <a:ext uri="{FF2B5EF4-FFF2-40B4-BE49-F238E27FC236}">
                <a16:creationId xmlns:a16="http://schemas.microsoft.com/office/drawing/2014/main" id="{A5C09C7A-D58B-DEDC-102B-38A39E0B1FC3}"/>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pic>
        <p:nvPicPr>
          <p:cNvPr id="2" name="Picture 2" descr="IDE DE ARDUINO – ESPloradores">
            <a:extLst>
              <a:ext uri="{FF2B5EF4-FFF2-40B4-BE49-F238E27FC236}">
                <a16:creationId xmlns:a16="http://schemas.microsoft.com/office/drawing/2014/main" id="{F94FB4F9-B155-8886-98C0-00FA4B2CF6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A23C95B-E27A-A842-AD80-D49D04A25366}"/>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Background</a:t>
            </a:r>
          </a:p>
        </p:txBody>
      </p:sp>
      <p:sp>
        <p:nvSpPr>
          <p:cNvPr id="10" name="TextBox 9">
            <a:extLst>
              <a:ext uri="{FF2B5EF4-FFF2-40B4-BE49-F238E27FC236}">
                <a16:creationId xmlns:a16="http://schemas.microsoft.com/office/drawing/2014/main" id="{CCB75867-9F30-1AAD-3E05-FD714AECF9B3}"/>
              </a:ext>
            </a:extLst>
          </p:cNvPr>
          <p:cNvSpPr txBox="1"/>
          <p:nvPr/>
        </p:nvSpPr>
        <p:spPr>
          <a:xfrm>
            <a:off x="769627" y="1228867"/>
            <a:ext cx="10884841" cy="5262979"/>
          </a:xfrm>
          <a:prstGeom prst="rect">
            <a:avLst/>
          </a:prstGeom>
          <a:noFill/>
        </p:spPr>
        <p:txBody>
          <a:bodyPr wrap="square">
            <a:spAutoFit/>
          </a:bodyPr>
          <a:lstStyle/>
          <a:p>
            <a:pPr marL="457200" indent="-457200">
              <a:buFont typeface="+mj-lt"/>
              <a:buAutoNum type="arabicPeriod"/>
            </a:pPr>
            <a:r>
              <a:rPr lang="en-US" sz="2400" b="1" dirty="0"/>
              <a:t>Dual-Band Wi-Fi 6 Support (2.4 GHz &amp; 5 GHz)</a:t>
            </a:r>
          </a:p>
          <a:p>
            <a:pPr marL="342900" indent="-342900">
              <a:buFont typeface="Arial" panose="020B0604020202020204" pitchFamily="34" charset="0"/>
              <a:buChar char="•"/>
            </a:pPr>
            <a:r>
              <a:rPr lang="en-US" sz="2400" dirty="0"/>
              <a:t>Supports Wi-Fi 6 and both bands (2.4 GHz &amp; 5 GHz).</a:t>
            </a:r>
          </a:p>
          <a:p>
            <a:pPr marL="342900" indent="-342900">
              <a:buFont typeface="Arial" panose="020B0604020202020204" pitchFamily="34" charset="0"/>
              <a:buChar char="•"/>
            </a:pPr>
            <a:r>
              <a:rPr lang="en-US" sz="2400" dirty="0"/>
              <a:t>This makes the network more stable, less speed</a:t>
            </a:r>
            <a:r>
              <a:rPr lang="en-US" sz="2400" b="1" dirty="0"/>
              <a:t>.</a:t>
            </a:r>
          </a:p>
          <a:p>
            <a:pPr marL="457200" indent="-457200">
              <a:buAutoNum type="arabicPeriod" startAt="2"/>
            </a:pPr>
            <a:r>
              <a:rPr lang="en-US" sz="2400" b="1" dirty="0"/>
              <a:t>Multiple protocol connections</a:t>
            </a:r>
          </a:p>
          <a:p>
            <a:pPr marL="342900" indent="-342900">
              <a:buFont typeface="Arial" panose="020B0604020202020204" pitchFamily="34" charset="0"/>
              <a:buChar char="•"/>
            </a:pPr>
            <a:r>
              <a:rPr lang="en-US" sz="2400" dirty="0"/>
              <a:t>In addition to Wi-Fi, there is also Bluetooth 5 and Zigbee/Thread/Matter support → suitable for smart factory</a:t>
            </a:r>
            <a:r>
              <a:rPr lang="en-US" sz="2400" b="1" dirty="0"/>
              <a:t>.</a:t>
            </a:r>
          </a:p>
          <a:p>
            <a:pPr marL="457200" indent="-457200">
              <a:buAutoNum type="arabicPeriod" startAt="3"/>
            </a:pPr>
            <a:r>
              <a:rPr lang="en-US" sz="2400" b="1" dirty="0"/>
              <a:t>Good activation</a:t>
            </a:r>
          </a:p>
          <a:p>
            <a:pPr marL="342900" indent="-342900">
              <a:buFont typeface="Arial" panose="020B0604020202020204" pitchFamily="34" charset="0"/>
              <a:buChar char="•"/>
            </a:pPr>
            <a:r>
              <a:rPr lang="en-US" sz="2400" dirty="0"/>
              <a:t>Uses 32-bit RISC-V core, speed up to 240 MHz, fast and stable processing</a:t>
            </a:r>
            <a:r>
              <a:rPr lang="en-US" sz="2400" b="1" dirty="0"/>
              <a:t>.</a:t>
            </a:r>
          </a:p>
          <a:p>
            <a:pPr marL="457200" indent="-457200">
              <a:buAutoNum type="arabicPeriod" startAt="4"/>
            </a:pPr>
            <a:r>
              <a:rPr lang="en-US" sz="2400" b="1" dirty="0"/>
              <a:t>Rich Peripheral Support </a:t>
            </a:r>
          </a:p>
          <a:p>
            <a:pPr marL="342900" indent="-342900">
              <a:buFont typeface="Arial" panose="020B0604020202020204" pitchFamily="34" charset="0"/>
              <a:buChar char="•"/>
            </a:pPr>
            <a:r>
              <a:rPr lang="en-US" sz="2400" dirty="0"/>
              <a:t>Up to 29 GPIOs, plus interfaces like SPI, I2C, I2S, UART, PWM, and USB OTG.</a:t>
            </a:r>
          </a:p>
          <a:p>
            <a:pPr marL="342900" indent="-342900">
              <a:buFont typeface="Arial" panose="020B0604020202020204" pitchFamily="34" charset="0"/>
              <a:buChar char="•"/>
            </a:pPr>
            <a:r>
              <a:rPr lang="en-US" sz="2400" dirty="0"/>
              <a:t>Supports external PSRAM for memory expansion.</a:t>
            </a:r>
          </a:p>
          <a:p>
            <a:r>
              <a:rPr lang="en-US" sz="2400" b="1" dirty="0"/>
              <a:t>5.    Open-Source SDK &amp; Ecosystem</a:t>
            </a:r>
          </a:p>
          <a:p>
            <a:pPr marL="342900" indent="-342900">
              <a:buFont typeface="Arial" panose="020B0604020202020204" pitchFamily="34" charset="0"/>
              <a:buChar char="•"/>
            </a:pPr>
            <a:r>
              <a:rPr lang="en-US" sz="2400" dirty="0"/>
              <a:t>Fully supported by ESP-IDF, ensuring easy migration and integration with existing ESP32 projects. Arduino support is also in development</a:t>
            </a:r>
          </a:p>
        </p:txBody>
      </p:sp>
    </p:spTree>
    <p:extLst>
      <p:ext uri="{BB962C8B-B14F-4D97-AF65-F5344CB8AC3E}">
        <p14:creationId xmlns:p14="http://schemas.microsoft.com/office/powerpoint/2010/main" val="185002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3A17E-9660-F826-678F-632D4B270C67}"/>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1CD95B2E-6B6F-9BEA-95AF-D8E415A9FA99}"/>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4</a:t>
            </a:fld>
            <a:endParaRPr lang="en-US" dirty="0"/>
          </a:p>
        </p:txBody>
      </p:sp>
      <p:sp>
        <p:nvSpPr>
          <p:cNvPr id="6" name="Pentagon 23">
            <a:extLst>
              <a:ext uri="{FF2B5EF4-FFF2-40B4-BE49-F238E27FC236}">
                <a16:creationId xmlns:a16="http://schemas.microsoft.com/office/drawing/2014/main" id="{4BD389E4-A5F0-9912-CA5B-D25546DFD1D8}"/>
              </a:ext>
            </a:extLst>
          </p:cNvPr>
          <p:cNvSpPr/>
          <p:nvPr/>
        </p:nvSpPr>
        <p:spPr>
          <a:xfrm>
            <a:off x="1055522" y="751279"/>
            <a:ext cx="3864821"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need install: </a:t>
            </a:r>
          </a:p>
        </p:txBody>
      </p:sp>
      <p:cxnSp>
        <p:nvCxnSpPr>
          <p:cNvPr id="7" name="Connector: Elbow 6">
            <a:extLst>
              <a:ext uri="{FF2B5EF4-FFF2-40B4-BE49-F238E27FC236}">
                <a16:creationId xmlns:a16="http://schemas.microsoft.com/office/drawing/2014/main" id="{4C138447-1712-D2F2-5E5F-A1B9B6EF0492}"/>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pic>
        <p:nvPicPr>
          <p:cNvPr id="2" name="Picture 2" descr="IDE DE ARDUINO – ESPloradores">
            <a:extLst>
              <a:ext uri="{FF2B5EF4-FFF2-40B4-BE49-F238E27FC236}">
                <a16:creationId xmlns:a16="http://schemas.microsoft.com/office/drawing/2014/main" id="{C538CBC7-5695-FF3F-8787-1CD75665F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BBB2F29-1061-A2B2-1536-7D8949424C3E}"/>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pic>
        <p:nvPicPr>
          <p:cNvPr id="2050" name="Picture 2" descr="CALLIOPE | Arduino">
            <a:extLst>
              <a:ext uri="{FF2B5EF4-FFF2-40B4-BE49-F238E27FC236}">
                <a16:creationId xmlns:a16="http://schemas.microsoft.com/office/drawing/2014/main" id="{7FE4260F-D7D7-FE63-B20E-36F558539C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131" b="18676"/>
          <a:stretch/>
        </p:blipFill>
        <p:spPr bwMode="auto">
          <a:xfrm>
            <a:off x="539156" y="1505765"/>
            <a:ext cx="1606695" cy="14343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201BC5-CBE6-2BB4-BFE6-227FB45F4277}"/>
              </a:ext>
            </a:extLst>
          </p:cNvPr>
          <p:cNvSpPr txBox="1"/>
          <p:nvPr/>
        </p:nvSpPr>
        <p:spPr>
          <a:xfrm>
            <a:off x="2271381" y="1969488"/>
            <a:ext cx="9588673" cy="1077218"/>
          </a:xfrm>
          <a:prstGeom prst="rect">
            <a:avLst/>
          </a:prstGeom>
          <a:noFill/>
        </p:spPr>
        <p:txBody>
          <a:bodyPr wrap="square" rtlCol="0">
            <a:spAutoFit/>
          </a:bodyPr>
          <a:lstStyle/>
          <a:p>
            <a:pPr marL="285750" indent="-285750">
              <a:buFontTx/>
              <a:buChar char="-"/>
            </a:pPr>
            <a:r>
              <a:rPr lang="en-US" sz="3200" dirty="0" err="1">
                <a:solidFill>
                  <a:srgbClr val="FF0000"/>
                </a:solidFill>
              </a:rPr>
              <a:t>Adruino</a:t>
            </a:r>
            <a:r>
              <a:rPr lang="en-US" sz="3200" dirty="0">
                <a:solidFill>
                  <a:srgbClr val="FF0000"/>
                </a:solidFill>
              </a:rPr>
              <a:t> IDE</a:t>
            </a:r>
            <a:r>
              <a:rPr lang="en-US" sz="3200" dirty="0"/>
              <a:t>: </a:t>
            </a:r>
            <a:r>
              <a:rPr lang="en-US" sz="2400" dirty="0"/>
              <a:t>coding, edit, debug, and build software applications</a:t>
            </a:r>
            <a:endParaRPr lang="en-US" sz="3200" dirty="0"/>
          </a:p>
          <a:p>
            <a:endParaRPr lang="en-US" sz="3200" dirty="0"/>
          </a:p>
        </p:txBody>
      </p:sp>
      <p:sp>
        <p:nvSpPr>
          <p:cNvPr id="15" name="Pentagon 23">
            <a:extLst>
              <a:ext uri="{FF2B5EF4-FFF2-40B4-BE49-F238E27FC236}">
                <a16:creationId xmlns:a16="http://schemas.microsoft.com/office/drawing/2014/main" id="{6C1CACA5-E63D-B99B-0B83-0276C95206EB}"/>
              </a:ext>
            </a:extLst>
          </p:cNvPr>
          <p:cNvSpPr/>
          <p:nvPr/>
        </p:nvSpPr>
        <p:spPr>
          <a:xfrm>
            <a:off x="1055522" y="3057509"/>
            <a:ext cx="3864821"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Knowledge:</a:t>
            </a:r>
          </a:p>
        </p:txBody>
      </p:sp>
      <p:cxnSp>
        <p:nvCxnSpPr>
          <p:cNvPr id="16" name="Connector: Elbow 15">
            <a:extLst>
              <a:ext uri="{FF2B5EF4-FFF2-40B4-BE49-F238E27FC236}">
                <a16:creationId xmlns:a16="http://schemas.microsoft.com/office/drawing/2014/main" id="{7AB048AF-7C9E-85C7-C953-833F15795012}"/>
              </a:ext>
            </a:extLst>
          </p:cNvPr>
          <p:cNvCxnSpPr>
            <a:cxnSpLocks/>
          </p:cNvCxnSpPr>
          <p:nvPr/>
        </p:nvCxnSpPr>
        <p:spPr>
          <a:xfrm>
            <a:off x="539156" y="300465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AACFD7-8276-50E4-2862-584DC5DFB3B3}"/>
              </a:ext>
            </a:extLst>
          </p:cNvPr>
          <p:cNvSpPr/>
          <p:nvPr/>
        </p:nvSpPr>
        <p:spPr>
          <a:xfrm>
            <a:off x="797339" y="3733598"/>
            <a:ext cx="6947352" cy="176665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Tx/>
              <a:buChar char="-"/>
            </a:pPr>
            <a:r>
              <a:rPr lang="en-US" sz="2400" dirty="0"/>
              <a:t>Basic about C/C++</a:t>
            </a:r>
          </a:p>
          <a:p>
            <a:pPr marL="285750" indent="-285750">
              <a:buFontTx/>
              <a:buChar char="-"/>
            </a:pPr>
            <a:r>
              <a:rPr lang="en-US" sz="2400" dirty="0"/>
              <a:t>Hardware/ firmware</a:t>
            </a:r>
          </a:p>
          <a:p>
            <a:pPr marL="285750" indent="-285750">
              <a:buFontTx/>
              <a:buChar char="-"/>
            </a:pPr>
            <a:r>
              <a:rPr lang="en-US" sz="2400" dirty="0"/>
              <a:t>Peripheral</a:t>
            </a:r>
          </a:p>
          <a:p>
            <a:pPr marL="285750" indent="-285750">
              <a:buFontTx/>
              <a:buChar char="-"/>
            </a:pPr>
            <a:r>
              <a:rPr lang="en-US" sz="2400" dirty="0"/>
              <a:t>Wireless communication network</a:t>
            </a:r>
          </a:p>
        </p:txBody>
      </p:sp>
    </p:spTree>
    <p:extLst>
      <p:ext uri="{BB962C8B-B14F-4D97-AF65-F5344CB8AC3E}">
        <p14:creationId xmlns:p14="http://schemas.microsoft.com/office/powerpoint/2010/main" val="2532985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09261-92DC-302E-2429-1B2FC28FE414}"/>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5CD284B0-AA6A-3CF3-2BE4-F982B28E452E}"/>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5</a:t>
            </a:fld>
            <a:endParaRPr lang="en-US" dirty="0"/>
          </a:p>
        </p:txBody>
      </p:sp>
      <p:sp>
        <p:nvSpPr>
          <p:cNvPr id="6" name="Pentagon 23">
            <a:extLst>
              <a:ext uri="{FF2B5EF4-FFF2-40B4-BE49-F238E27FC236}">
                <a16:creationId xmlns:a16="http://schemas.microsoft.com/office/drawing/2014/main" id="{287B0C0C-B1D7-996E-0412-0FEA15167579}"/>
              </a:ext>
            </a:extLst>
          </p:cNvPr>
          <p:cNvSpPr/>
          <p:nvPr/>
        </p:nvSpPr>
        <p:spPr>
          <a:xfrm>
            <a:off x="1055522" y="751279"/>
            <a:ext cx="3864821"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Setup board ESP32-C5</a:t>
            </a:r>
          </a:p>
        </p:txBody>
      </p:sp>
      <p:cxnSp>
        <p:nvCxnSpPr>
          <p:cNvPr id="7" name="Connector: Elbow 6">
            <a:extLst>
              <a:ext uri="{FF2B5EF4-FFF2-40B4-BE49-F238E27FC236}">
                <a16:creationId xmlns:a16="http://schemas.microsoft.com/office/drawing/2014/main" id="{FBF47D79-D5E3-840B-6978-2DAD38B5443A}"/>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8E414E-7205-E092-881D-8D9C877FCC31}"/>
              </a:ext>
            </a:extLst>
          </p:cNvPr>
          <p:cNvSpPr txBox="1"/>
          <p:nvPr/>
        </p:nvSpPr>
        <p:spPr>
          <a:xfrm>
            <a:off x="770794" y="6912934"/>
            <a:ext cx="132951" cy="142293"/>
          </a:xfrm>
          <a:prstGeom prst="rect">
            <a:avLst/>
          </a:prstGeom>
          <a:noFill/>
        </p:spPr>
        <p:txBody>
          <a:bodyPr wrap="non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2" descr="IDE DE ARDUINO – ESPloradores">
            <a:extLst>
              <a:ext uri="{FF2B5EF4-FFF2-40B4-BE49-F238E27FC236}">
                <a16:creationId xmlns:a16="http://schemas.microsoft.com/office/drawing/2014/main" id="{20203529-998E-B503-CBF4-4F48F2DBF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stalling ESP32 Add-on in Arduino IDE Windows, Mac OS X, Linux open preferences">
            <a:extLst>
              <a:ext uri="{FF2B5EF4-FFF2-40B4-BE49-F238E27FC236}">
                <a16:creationId xmlns:a16="http://schemas.microsoft.com/office/drawing/2014/main" id="{9112D605-9B30-634F-3F60-6CCBE651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08" y="2510416"/>
            <a:ext cx="2186492" cy="37928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640D22-52D5-75B7-B26F-C902CA7D3944}"/>
              </a:ext>
            </a:extLst>
          </p:cNvPr>
          <p:cNvSpPr txBox="1"/>
          <p:nvPr/>
        </p:nvSpPr>
        <p:spPr>
          <a:xfrm>
            <a:off x="709108" y="1340762"/>
            <a:ext cx="6096000" cy="369332"/>
          </a:xfrm>
          <a:prstGeom prst="rect">
            <a:avLst/>
          </a:prstGeom>
          <a:noFill/>
        </p:spPr>
        <p:txBody>
          <a:bodyPr wrap="square">
            <a:spAutoFit/>
          </a:bodyPr>
          <a:lstStyle/>
          <a:p>
            <a:r>
              <a:rPr lang="vi-VN" b="0" i="0" dirty="0">
                <a:solidFill>
                  <a:srgbClr val="3A3A3A"/>
                </a:solidFill>
                <a:effectLst/>
                <a:latin typeface="Helvetica" panose="020B0604020202020204" pitchFamily="34" charset="0"/>
              </a:rPr>
              <a:t>1. </a:t>
            </a:r>
            <a:r>
              <a:rPr lang="en-US" b="0" i="0" dirty="0">
                <a:solidFill>
                  <a:srgbClr val="3A3A3A"/>
                </a:solidFill>
                <a:effectLst/>
                <a:latin typeface="Helvetica" panose="020B0604020202020204" pitchFamily="34" charset="0"/>
              </a:rPr>
              <a:t>In your Arduino IDE, go to </a:t>
            </a:r>
            <a:r>
              <a:rPr lang="en-US" b="1" i="0" dirty="0">
                <a:solidFill>
                  <a:srgbClr val="3A3A3A"/>
                </a:solidFill>
                <a:effectLst/>
                <a:latin typeface="Helvetica" panose="020B0604020202020204" pitchFamily="34" charset="0"/>
              </a:rPr>
              <a:t>File</a:t>
            </a:r>
            <a:r>
              <a:rPr lang="en-US" b="0" i="0" dirty="0">
                <a:solidFill>
                  <a:srgbClr val="3A3A3A"/>
                </a:solidFill>
                <a:effectLst/>
                <a:latin typeface="Helvetica" panose="020B0604020202020204" pitchFamily="34" charset="0"/>
              </a:rPr>
              <a:t>&gt; </a:t>
            </a:r>
            <a:r>
              <a:rPr lang="en-US" b="1" i="0" dirty="0">
                <a:solidFill>
                  <a:srgbClr val="3A3A3A"/>
                </a:solidFill>
                <a:effectLst/>
                <a:latin typeface="Helvetica" panose="020B0604020202020204" pitchFamily="34" charset="0"/>
              </a:rPr>
              <a:t>Preferences</a:t>
            </a:r>
            <a:endParaRPr lang="en-US" dirty="0"/>
          </a:p>
        </p:txBody>
      </p:sp>
      <p:sp>
        <p:nvSpPr>
          <p:cNvPr id="10" name="TextBox 9">
            <a:extLst>
              <a:ext uri="{FF2B5EF4-FFF2-40B4-BE49-F238E27FC236}">
                <a16:creationId xmlns:a16="http://schemas.microsoft.com/office/drawing/2014/main" id="{0E1CC46A-2552-0218-1C16-8246202B64AF}"/>
              </a:ext>
            </a:extLst>
          </p:cNvPr>
          <p:cNvSpPr txBox="1"/>
          <p:nvPr/>
        </p:nvSpPr>
        <p:spPr>
          <a:xfrm>
            <a:off x="709108" y="1710094"/>
            <a:ext cx="10773784" cy="1477328"/>
          </a:xfrm>
          <a:prstGeom prst="rect">
            <a:avLst/>
          </a:prstGeom>
          <a:noFill/>
        </p:spPr>
        <p:txBody>
          <a:bodyPr wrap="square">
            <a:spAutoFit/>
          </a:bodyPr>
          <a:lstStyle/>
          <a:p>
            <a:r>
              <a:rPr lang="vi-VN" b="0" i="0" dirty="0">
                <a:solidFill>
                  <a:srgbClr val="3A3A3A"/>
                </a:solidFill>
                <a:effectLst/>
                <a:latin typeface="Helvetica" panose="020B0604020202020204" pitchFamily="34" charset="0"/>
              </a:rPr>
              <a:t>2. </a:t>
            </a:r>
            <a:r>
              <a:rPr lang="en-US" b="0" i="0" dirty="0">
                <a:solidFill>
                  <a:srgbClr val="3A3A3A"/>
                </a:solidFill>
                <a:effectLst/>
                <a:latin typeface="Helvetica" panose="020B0604020202020204" pitchFamily="34" charset="0"/>
              </a:rPr>
              <a:t>Enter the following into the “Additional Board Manager URLs” field:</a:t>
            </a:r>
            <a:endParaRPr lang="vi-VN" b="0" i="0" dirty="0">
              <a:solidFill>
                <a:srgbClr val="3A3A3A"/>
              </a:solidFill>
              <a:effectLst/>
              <a:latin typeface="Helvetica" panose="020B0604020202020204" pitchFamily="34" charset="0"/>
            </a:endParaRPr>
          </a:p>
          <a:p>
            <a:r>
              <a:rPr lang="en-US" dirty="0">
                <a:solidFill>
                  <a:schemeClr val="accent5"/>
                </a:solidFill>
              </a:rPr>
              <a:t>https://raw.githubusercontent.com/espressif/arduino-esp32/ghpages/package_esp32_index.json</a:t>
            </a:r>
          </a:p>
          <a:p>
            <a:endParaRPr lang="vi-VN" b="0" i="0" dirty="0">
              <a:solidFill>
                <a:srgbClr val="3A3A3A"/>
              </a:solidFill>
              <a:effectLst/>
              <a:latin typeface="Helvetica" panose="020B0604020202020204" pitchFamily="34" charset="0"/>
            </a:endParaRPr>
          </a:p>
          <a:p>
            <a:endParaRPr lang="vi-VN" dirty="0">
              <a:solidFill>
                <a:srgbClr val="3A3A3A"/>
              </a:solidFill>
              <a:latin typeface="Helvetica" panose="020B0604020202020204" pitchFamily="34" charset="0"/>
            </a:endParaRPr>
          </a:p>
          <a:p>
            <a:endParaRPr lang="en-US" dirty="0"/>
          </a:p>
        </p:txBody>
      </p:sp>
      <p:pic>
        <p:nvPicPr>
          <p:cNvPr id="11" name="Picture 6" descr="Installing ESP32 Add-on in Arduino IDE Windows, Mac OS X, Linux enter URLs">
            <a:extLst>
              <a:ext uri="{FF2B5EF4-FFF2-40B4-BE49-F238E27FC236}">
                <a16:creationId xmlns:a16="http://schemas.microsoft.com/office/drawing/2014/main" id="{7F6BD9FF-6EF8-FD19-C860-14128A500A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50" y="2443243"/>
            <a:ext cx="6852285" cy="409257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DF1065B-82D5-3B69-25B7-373937E36AB1}"/>
              </a:ext>
            </a:extLst>
          </p:cNvPr>
          <p:cNvSpPr/>
          <p:nvPr/>
        </p:nvSpPr>
        <p:spPr>
          <a:xfrm>
            <a:off x="2916555" y="4288708"/>
            <a:ext cx="1005840" cy="472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F46A707-176F-29AE-1DC3-33BBB0D92E99}"/>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spTree>
    <p:extLst>
      <p:ext uri="{BB962C8B-B14F-4D97-AF65-F5344CB8AC3E}">
        <p14:creationId xmlns:p14="http://schemas.microsoft.com/office/powerpoint/2010/main" val="325046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882B-0BC0-2813-90B2-5B8F16D52B50}"/>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AA273FEE-7AC1-8BF2-4270-E8AB99086258}"/>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6</a:t>
            </a:fld>
            <a:endParaRPr lang="en-US" dirty="0"/>
          </a:p>
        </p:txBody>
      </p:sp>
      <p:cxnSp>
        <p:nvCxnSpPr>
          <p:cNvPr id="7" name="Connector: Elbow 6">
            <a:extLst>
              <a:ext uri="{FF2B5EF4-FFF2-40B4-BE49-F238E27FC236}">
                <a16:creationId xmlns:a16="http://schemas.microsoft.com/office/drawing/2014/main" id="{27FF386A-5A72-B6C6-1DBE-149980A3E99B}"/>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51C7F8-5840-F30C-40B2-5A0EBE80194A}"/>
              </a:ext>
            </a:extLst>
          </p:cNvPr>
          <p:cNvSpPr txBox="1"/>
          <p:nvPr/>
        </p:nvSpPr>
        <p:spPr>
          <a:xfrm>
            <a:off x="785308" y="6682033"/>
            <a:ext cx="132951" cy="142293"/>
          </a:xfrm>
          <a:prstGeom prst="rect">
            <a:avLst/>
          </a:prstGeom>
          <a:noFill/>
        </p:spPr>
        <p:txBody>
          <a:bodyPr wrap="none" rtlCol="0">
            <a:spAutoFit/>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2" descr="IDE DE ARDUINO – ESPloradores">
            <a:extLst>
              <a:ext uri="{FF2B5EF4-FFF2-40B4-BE49-F238E27FC236}">
                <a16:creationId xmlns:a16="http://schemas.microsoft.com/office/drawing/2014/main" id="{E78D6905-02E2-E114-7ED0-9D7A721A7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E1903-3367-D612-7903-77A0BD2E2D53}"/>
              </a:ext>
            </a:extLst>
          </p:cNvPr>
          <p:cNvSpPr txBox="1"/>
          <p:nvPr/>
        </p:nvSpPr>
        <p:spPr>
          <a:xfrm>
            <a:off x="596376" y="1504952"/>
            <a:ext cx="8252012" cy="646331"/>
          </a:xfrm>
          <a:prstGeom prst="rect">
            <a:avLst/>
          </a:prstGeom>
          <a:noFill/>
        </p:spPr>
        <p:txBody>
          <a:bodyPr wrap="square">
            <a:spAutoFit/>
          </a:bodyPr>
          <a:lstStyle/>
          <a:p>
            <a:r>
              <a:rPr lang="vi-VN" dirty="0">
                <a:solidFill>
                  <a:srgbClr val="3A3A3A"/>
                </a:solidFill>
                <a:latin typeface="Helvetica" panose="020B0604020202020204" pitchFamily="34" charset="0"/>
              </a:rPr>
              <a:t>3</a:t>
            </a:r>
            <a:r>
              <a:rPr lang="vi-VN" b="0" i="0" dirty="0">
                <a:solidFill>
                  <a:srgbClr val="3A3A3A"/>
                </a:solidFill>
                <a:effectLst/>
                <a:latin typeface="Helvetica" panose="020B0604020202020204" pitchFamily="34" charset="0"/>
              </a:rPr>
              <a:t>. </a:t>
            </a:r>
            <a:r>
              <a:rPr lang="en-US" dirty="0"/>
              <a:t>Open the Boards Manager. Go to </a:t>
            </a:r>
            <a:r>
              <a:rPr lang="en-US" b="1" dirty="0"/>
              <a:t>Tools</a:t>
            </a:r>
            <a:r>
              <a:rPr lang="en-US" dirty="0"/>
              <a:t> &gt; </a:t>
            </a:r>
            <a:r>
              <a:rPr lang="en-US" b="1" dirty="0"/>
              <a:t>Board</a:t>
            </a:r>
            <a:r>
              <a:rPr lang="en-US" dirty="0"/>
              <a:t> &gt; </a:t>
            </a:r>
            <a:r>
              <a:rPr lang="en-US" b="1" dirty="0"/>
              <a:t>Boards Manager…</a:t>
            </a:r>
            <a:endParaRPr lang="vi-VN" b="1" dirty="0"/>
          </a:p>
          <a:p>
            <a:r>
              <a:rPr lang="vi-VN" dirty="0"/>
              <a:t>4. </a:t>
            </a:r>
            <a:r>
              <a:rPr lang="en-US" dirty="0"/>
              <a:t>Search for </a:t>
            </a:r>
            <a:r>
              <a:rPr lang="en-US" b="1" dirty="0"/>
              <a:t>ESP32</a:t>
            </a:r>
            <a:r>
              <a:rPr lang="en-US" dirty="0"/>
              <a:t> and press install button for the “</a:t>
            </a:r>
            <a:r>
              <a:rPr lang="en-US" b="1" dirty="0"/>
              <a:t>ESP32 by </a:t>
            </a:r>
            <a:r>
              <a:rPr lang="en-US" b="1" dirty="0" err="1"/>
              <a:t>Espressif</a:t>
            </a:r>
            <a:r>
              <a:rPr lang="en-US" b="1" dirty="0"/>
              <a:t> Systems</a:t>
            </a:r>
            <a:r>
              <a:rPr lang="en-US" dirty="0"/>
              <a:t>“:</a:t>
            </a:r>
          </a:p>
        </p:txBody>
      </p:sp>
      <p:pic>
        <p:nvPicPr>
          <p:cNvPr id="5" name="Picture 2" descr="Installing ESP32 Add-on in Arduino IDE Windows, Mac OS X, Linux open boards manager">
            <a:extLst>
              <a:ext uri="{FF2B5EF4-FFF2-40B4-BE49-F238E27FC236}">
                <a16:creationId xmlns:a16="http://schemas.microsoft.com/office/drawing/2014/main" id="{2ED75B80-CDED-FA5A-CE84-46F87FF45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12" y="2454961"/>
            <a:ext cx="4013681" cy="36302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SP32 Add-on in Arduino IDE Windows, Mac OS X, Linux Installed">
            <a:extLst>
              <a:ext uri="{FF2B5EF4-FFF2-40B4-BE49-F238E27FC236}">
                <a16:creationId xmlns:a16="http://schemas.microsoft.com/office/drawing/2014/main" id="{3BD3AE18-3EE7-35E3-5B1F-10DB8DF56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7167" y="2326418"/>
            <a:ext cx="6852285" cy="3862038"/>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5FEF7B34-23D9-680E-5756-DB812BF44A4B}"/>
              </a:ext>
            </a:extLst>
          </p:cNvPr>
          <p:cNvSpPr/>
          <p:nvPr/>
        </p:nvSpPr>
        <p:spPr>
          <a:xfrm>
            <a:off x="4239693" y="4225889"/>
            <a:ext cx="1284195"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6A3F239-9758-BEE6-48C3-13410FE4ECE6}"/>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sp>
        <p:nvSpPr>
          <p:cNvPr id="9" name="Pentagon 23">
            <a:extLst>
              <a:ext uri="{FF2B5EF4-FFF2-40B4-BE49-F238E27FC236}">
                <a16:creationId xmlns:a16="http://schemas.microsoft.com/office/drawing/2014/main" id="{11D5A225-8F0B-5793-AAD2-B42223239F42}"/>
              </a:ext>
            </a:extLst>
          </p:cNvPr>
          <p:cNvSpPr/>
          <p:nvPr/>
        </p:nvSpPr>
        <p:spPr>
          <a:xfrm>
            <a:off x="1055522" y="751279"/>
            <a:ext cx="3864821"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Setup board ESP32-C5</a:t>
            </a:r>
          </a:p>
        </p:txBody>
      </p:sp>
    </p:spTree>
    <p:extLst>
      <p:ext uri="{BB962C8B-B14F-4D97-AF65-F5344CB8AC3E}">
        <p14:creationId xmlns:p14="http://schemas.microsoft.com/office/powerpoint/2010/main" val="17152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006A4-B6DD-C196-92C9-AA441C163216}"/>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DB9BF0C4-3577-3211-007D-A37D4F843052}"/>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7</a:t>
            </a:fld>
            <a:endParaRPr lang="en-US" dirty="0"/>
          </a:p>
        </p:txBody>
      </p:sp>
      <p:cxnSp>
        <p:nvCxnSpPr>
          <p:cNvPr id="7" name="Connector: Elbow 6">
            <a:extLst>
              <a:ext uri="{FF2B5EF4-FFF2-40B4-BE49-F238E27FC236}">
                <a16:creationId xmlns:a16="http://schemas.microsoft.com/office/drawing/2014/main" id="{9E3B9555-25C4-727E-165D-AFC74770FF5C}"/>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pic>
        <p:nvPicPr>
          <p:cNvPr id="2" name="Picture 2" descr="IDE DE ARDUINO – ESPloradores">
            <a:extLst>
              <a:ext uri="{FF2B5EF4-FFF2-40B4-BE49-F238E27FC236}">
                <a16:creationId xmlns:a16="http://schemas.microsoft.com/office/drawing/2014/main" id="{ADB89E89-D8AD-CEA5-22D3-4DDCD308E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C1B935-5B9A-0FEB-C583-34D4ED1C187D}"/>
              </a:ext>
            </a:extLst>
          </p:cNvPr>
          <p:cNvSpPr txBox="1"/>
          <p:nvPr/>
        </p:nvSpPr>
        <p:spPr>
          <a:xfrm>
            <a:off x="226012" y="1624588"/>
            <a:ext cx="9258778" cy="646331"/>
          </a:xfrm>
          <a:prstGeom prst="rect">
            <a:avLst/>
          </a:prstGeom>
          <a:noFill/>
        </p:spPr>
        <p:txBody>
          <a:bodyPr wrap="square">
            <a:spAutoFit/>
          </a:bodyPr>
          <a:lstStyle/>
          <a:p>
            <a:pPr marL="342900" indent="-342900">
              <a:buAutoNum type="arabicPeriod"/>
            </a:pPr>
            <a:r>
              <a:rPr lang="en-US" b="0" i="0" dirty="0">
                <a:solidFill>
                  <a:srgbClr val="3A3A3A"/>
                </a:solidFill>
                <a:effectLst/>
                <a:latin typeface="Helvetica" panose="020B0604020202020204" pitchFamily="34" charset="0"/>
              </a:rPr>
              <a:t>Select your Board in </a:t>
            </a:r>
            <a:r>
              <a:rPr lang="en-US" b="1" i="0" dirty="0">
                <a:solidFill>
                  <a:srgbClr val="3A3A3A"/>
                </a:solidFill>
                <a:effectLst/>
                <a:latin typeface="Helvetica" panose="020B0604020202020204" pitchFamily="34" charset="0"/>
              </a:rPr>
              <a:t>Tools</a:t>
            </a:r>
            <a:r>
              <a:rPr lang="en-US" b="0" i="0" dirty="0">
                <a:solidFill>
                  <a:srgbClr val="3A3A3A"/>
                </a:solidFill>
                <a:effectLst/>
                <a:latin typeface="Helvetica" panose="020B0604020202020204" pitchFamily="34" charset="0"/>
              </a:rPr>
              <a:t> &gt; </a:t>
            </a:r>
            <a:r>
              <a:rPr lang="en-US" b="1" i="0" dirty="0">
                <a:solidFill>
                  <a:srgbClr val="3A3A3A"/>
                </a:solidFill>
                <a:effectLst/>
                <a:latin typeface="Helvetica" panose="020B0604020202020204" pitchFamily="34" charset="0"/>
              </a:rPr>
              <a:t>Board</a:t>
            </a:r>
            <a:r>
              <a:rPr lang="en-US" b="0" i="0" dirty="0">
                <a:solidFill>
                  <a:srgbClr val="3A3A3A"/>
                </a:solidFill>
                <a:effectLst/>
                <a:latin typeface="Helvetica" panose="020B0604020202020204" pitchFamily="34" charset="0"/>
              </a:rPr>
              <a:t> menu (in my case it’s the </a:t>
            </a:r>
            <a:r>
              <a:rPr lang="en-US" b="1" i="0" dirty="0">
                <a:solidFill>
                  <a:srgbClr val="3A3A3A"/>
                </a:solidFill>
                <a:effectLst/>
                <a:latin typeface="Helvetica" panose="020B0604020202020204" pitchFamily="34" charset="0"/>
              </a:rPr>
              <a:t>DOIT ESP32</a:t>
            </a:r>
            <a:r>
              <a:rPr lang="vi-VN" b="1" i="0" dirty="0">
                <a:solidFill>
                  <a:srgbClr val="3A3A3A"/>
                </a:solidFill>
                <a:effectLst/>
                <a:latin typeface="Helvetica" panose="020B0604020202020204" pitchFamily="34" charset="0"/>
              </a:rPr>
              <a:t>-C5</a:t>
            </a:r>
            <a:r>
              <a:rPr lang="en-US" b="0" i="0" dirty="0">
                <a:solidFill>
                  <a:srgbClr val="3A3A3A"/>
                </a:solidFill>
                <a:effectLst/>
                <a:latin typeface="Helvetica" panose="020B0604020202020204" pitchFamily="34" charset="0"/>
              </a:rPr>
              <a:t>)</a:t>
            </a:r>
            <a:endParaRPr lang="vi-VN" b="0" i="0" dirty="0">
              <a:solidFill>
                <a:srgbClr val="3A3A3A"/>
              </a:solidFill>
              <a:effectLst/>
              <a:latin typeface="Helvetica" panose="020B0604020202020204" pitchFamily="34" charset="0"/>
            </a:endParaRPr>
          </a:p>
          <a:p>
            <a:pPr marL="342900" indent="-342900">
              <a:buAutoNum type="arabicPeriod"/>
            </a:pPr>
            <a:r>
              <a:rPr lang="en-US" dirty="0"/>
              <a:t>Select your Board</a:t>
            </a:r>
          </a:p>
        </p:txBody>
      </p:sp>
      <p:grpSp>
        <p:nvGrpSpPr>
          <p:cNvPr id="9" name="Group 8">
            <a:extLst>
              <a:ext uri="{FF2B5EF4-FFF2-40B4-BE49-F238E27FC236}">
                <a16:creationId xmlns:a16="http://schemas.microsoft.com/office/drawing/2014/main" id="{985A1E83-636B-3970-9C3C-CF947D8BC9CB}"/>
              </a:ext>
            </a:extLst>
          </p:cNvPr>
          <p:cNvGrpSpPr/>
          <p:nvPr/>
        </p:nvGrpSpPr>
        <p:grpSpPr>
          <a:xfrm>
            <a:off x="367468" y="2331738"/>
            <a:ext cx="4661535" cy="3851910"/>
            <a:chOff x="1556385" y="1428750"/>
            <a:chExt cx="5848350" cy="4953000"/>
          </a:xfrm>
        </p:grpSpPr>
        <p:pic>
          <p:nvPicPr>
            <p:cNvPr id="10" name="Picture 2" descr="Arduino IDE select the ESP32 board in Tools menu">
              <a:extLst>
                <a:ext uri="{FF2B5EF4-FFF2-40B4-BE49-F238E27FC236}">
                  <a16:creationId xmlns:a16="http://schemas.microsoft.com/office/drawing/2014/main" id="{B4D9F5D4-1B7B-758E-4184-878E455A2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385" y="1428750"/>
              <a:ext cx="5848350" cy="4953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8572E89-6DFA-3E74-6F8D-20C2619057B5}"/>
                </a:ext>
              </a:extLst>
            </p:cNvPr>
            <p:cNvSpPr/>
            <p:nvPr/>
          </p:nvSpPr>
          <p:spPr>
            <a:xfrm>
              <a:off x="5512845" y="4495800"/>
              <a:ext cx="1891890" cy="213360"/>
            </a:xfrm>
            <a:prstGeom prst="rect">
              <a:avLst/>
            </a:prstGeom>
            <a:solidFill>
              <a:srgbClr val="91C9F7"/>
            </a:solidFill>
            <a:ln>
              <a:solidFill>
                <a:srgbClr val="91C9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dirty="0">
                  <a:solidFill>
                    <a:schemeClr val="tx1"/>
                  </a:solidFill>
                </a:rPr>
                <a:t>DOIT ESP32-C5</a:t>
              </a:r>
              <a:endParaRPr lang="en-US" sz="1200" dirty="0">
                <a:solidFill>
                  <a:schemeClr val="tx1"/>
                </a:solidFill>
              </a:endParaRPr>
            </a:p>
          </p:txBody>
        </p:sp>
      </p:grpSp>
      <p:pic>
        <p:nvPicPr>
          <p:cNvPr id="12" name="Picture 4" descr="Arduino IDE select the ESP32 Port in Tools menu">
            <a:extLst>
              <a:ext uri="{FF2B5EF4-FFF2-40B4-BE49-F238E27FC236}">
                <a16:creationId xmlns:a16="http://schemas.microsoft.com/office/drawing/2014/main" id="{400EA3F5-9E65-A918-314F-2A09574CB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3115" y="2676662"/>
            <a:ext cx="5500684" cy="35069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C17871A-6B4E-D5A5-7978-CA8456335439}"/>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sp>
        <p:nvSpPr>
          <p:cNvPr id="5" name="Pentagon 23">
            <a:extLst>
              <a:ext uri="{FF2B5EF4-FFF2-40B4-BE49-F238E27FC236}">
                <a16:creationId xmlns:a16="http://schemas.microsoft.com/office/drawing/2014/main" id="{EBE174DD-1119-601F-4389-104CC004F2B1}"/>
              </a:ext>
            </a:extLst>
          </p:cNvPr>
          <p:cNvSpPr/>
          <p:nvPr/>
        </p:nvSpPr>
        <p:spPr>
          <a:xfrm>
            <a:off x="1055522" y="751279"/>
            <a:ext cx="3864821"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Setup board ESP32-C5</a:t>
            </a:r>
          </a:p>
        </p:txBody>
      </p:sp>
    </p:spTree>
    <p:extLst>
      <p:ext uri="{BB962C8B-B14F-4D97-AF65-F5344CB8AC3E}">
        <p14:creationId xmlns:p14="http://schemas.microsoft.com/office/powerpoint/2010/main" val="371248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4480-BC6D-7E0D-7BCC-A22B27C9F8AE}"/>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75840E26-04F0-050E-9857-5B63E6B2F784}"/>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8</a:t>
            </a:fld>
            <a:endParaRPr lang="en-US" dirty="0"/>
          </a:p>
        </p:txBody>
      </p:sp>
      <p:sp>
        <p:nvSpPr>
          <p:cNvPr id="6" name="Pentagon 23">
            <a:extLst>
              <a:ext uri="{FF2B5EF4-FFF2-40B4-BE49-F238E27FC236}">
                <a16:creationId xmlns:a16="http://schemas.microsoft.com/office/drawing/2014/main" id="{2065156E-57AF-3723-19E2-89ED82CE7D89}"/>
              </a:ext>
            </a:extLst>
          </p:cNvPr>
          <p:cNvSpPr/>
          <p:nvPr/>
        </p:nvSpPr>
        <p:spPr>
          <a:xfrm>
            <a:off x="1055522" y="751279"/>
            <a:ext cx="3066535"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 to install library</a:t>
            </a:r>
          </a:p>
        </p:txBody>
      </p:sp>
      <p:cxnSp>
        <p:nvCxnSpPr>
          <p:cNvPr id="7" name="Connector: Elbow 6">
            <a:extLst>
              <a:ext uri="{FF2B5EF4-FFF2-40B4-BE49-F238E27FC236}">
                <a16:creationId xmlns:a16="http://schemas.microsoft.com/office/drawing/2014/main" id="{78E34B91-F8B7-783B-9164-6630FAFE0BC0}"/>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pic>
        <p:nvPicPr>
          <p:cNvPr id="2" name="Picture 2" descr="IDE DE ARDUINO – ESPloradores">
            <a:extLst>
              <a:ext uri="{FF2B5EF4-FFF2-40B4-BE49-F238E27FC236}">
                <a16:creationId xmlns:a16="http://schemas.microsoft.com/office/drawing/2014/main" id="{DFADCF93-1B14-CF37-D5A7-0B6EC580E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6" name="Pentagon 23">
            <a:extLst>
              <a:ext uri="{FF2B5EF4-FFF2-40B4-BE49-F238E27FC236}">
                <a16:creationId xmlns:a16="http://schemas.microsoft.com/office/drawing/2014/main" id="{21ACD0B0-B80C-A922-05A5-71FB1D3F5CC5}"/>
              </a:ext>
            </a:extLst>
          </p:cNvPr>
          <p:cNvSpPr/>
          <p:nvPr/>
        </p:nvSpPr>
        <p:spPr>
          <a:xfrm>
            <a:off x="226012" y="1138207"/>
            <a:ext cx="8938709" cy="424732"/>
          </a:xfrm>
          <a:prstGeom prst="homePlate">
            <a:avLst/>
          </a:prstGeom>
          <a:noFill/>
        </p:spPr>
        <p:txBody>
          <a:bodyPr vert="horz" wrap="square" lIns="91440" tIns="45720" rIns="91440" bIns="45720" rtlCol="0" anchor="ctr">
            <a:spAutoFit/>
          </a:bodyPr>
          <a:lstStyle/>
          <a:p>
            <a:pPr marL="342900" indent="-342900">
              <a:lnSpc>
                <a:spcPct val="90000"/>
              </a:lnSpc>
              <a:spcBef>
                <a:spcPct val="0"/>
              </a:spcBef>
              <a:buFont typeface="Wingdings" panose="05000000000000000000" pitchFamily="2" charset="2"/>
              <a:buChar char="Ø"/>
            </a:pPr>
            <a:r>
              <a:rPr lang="en-US" sz="2400" dirty="0">
                <a:ln w="0"/>
                <a:effectLst>
                  <a:outerShdw blurRad="38100" dist="19050" dir="2700000" algn="tl" rotWithShape="0">
                    <a:schemeClr val="dk1">
                      <a:alpha val="40000"/>
                    </a:schemeClr>
                  </a:outerShdw>
                </a:effectLst>
              </a:rPr>
              <a:t>Install manufacturer’s library</a:t>
            </a:r>
          </a:p>
        </p:txBody>
      </p:sp>
      <p:sp>
        <p:nvSpPr>
          <p:cNvPr id="4" name="Rectangle: Rounded Corners 3">
            <a:extLst>
              <a:ext uri="{FF2B5EF4-FFF2-40B4-BE49-F238E27FC236}">
                <a16:creationId xmlns:a16="http://schemas.microsoft.com/office/drawing/2014/main" id="{E6CD3729-66BB-B154-F729-D8400F7CEAEF}"/>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grpSp>
        <p:nvGrpSpPr>
          <p:cNvPr id="15" name="Group 14">
            <a:extLst>
              <a:ext uri="{FF2B5EF4-FFF2-40B4-BE49-F238E27FC236}">
                <a16:creationId xmlns:a16="http://schemas.microsoft.com/office/drawing/2014/main" id="{D706BB75-3676-F899-850A-41E298DFC737}"/>
              </a:ext>
            </a:extLst>
          </p:cNvPr>
          <p:cNvGrpSpPr/>
          <p:nvPr/>
        </p:nvGrpSpPr>
        <p:grpSpPr>
          <a:xfrm>
            <a:off x="693058" y="2066445"/>
            <a:ext cx="9061612" cy="4582396"/>
            <a:chOff x="1650999" y="1624588"/>
            <a:chExt cx="11361468" cy="5091408"/>
          </a:xfrm>
        </p:grpSpPr>
        <p:pic>
          <p:nvPicPr>
            <p:cNvPr id="5" name="Picture 2">
              <a:extLst>
                <a:ext uri="{FF2B5EF4-FFF2-40B4-BE49-F238E27FC236}">
                  <a16:creationId xmlns:a16="http://schemas.microsoft.com/office/drawing/2014/main" id="{ADCE331D-2A8B-A3E7-D132-FDA22C9FA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999" y="1624588"/>
              <a:ext cx="7301965" cy="50914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814FD1-9EE6-B0B0-5FA4-596B142FC95E}"/>
                </a:ext>
              </a:extLst>
            </p:cNvPr>
            <p:cNvSpPr/>
            <p:nvPr/>
          </p:nvSpPr>
          <p:spPr>
            <a:xfrm>
              <a:off x="1671819" y="3337599"/>
              <a:ext cx="291547" cy="3841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3AD6A3-23B8-4421-3C78-5EBD29056325}"/>
                </a:ext>
              </a:extLst>
            </p:cNvPr>
            <p:cNvSpPr/>
            <p:nvPr/>
          </p:nvSpPr>
          <p:spPr>
            <a:xfrm>
              <a:off x="2196966" y="2727408"/>
              <a:ext cx="1286467" cy="2067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57684D-2FBA-C6BF-DDBA-57B791592926}"/>
                </a:ext>
              </a:extLst>
            </p:cNvPr>
            <p:cNvSpPr txBox="1"/>
            <p:nvPr/>
          </p:nvSpPr>
          <p:spPr>
            <a:xfrm>
              <a:off x="1685327" y="2968267"/>
              <a:ext cx="278038" cy="369332"/>
            </a:xfrm>
            <a:prstGeom prst="rect">
              <a:avLst/>
            </a:prstGeom>
            <a:noFill/>
          </p:spPr>
          <p:txBody>
            <a:bodyPr wrap="square" rtlCol="0">
              <a:spAutoFit/>
            </a:bodyPr>
            <a:lstStyle/>
            <a:p>
              <a:r>
                <a:rPr lang="vi-VN" dirty="0"/>
                <a:t>1</a:t>
              </a:r>
              <a:endParaRPr lang="en-US" dirty="0"/>
            </a:p>
          </p:txBody>
        </p:sp>
        <p:sp>
          <p:nvSpPr>
            <p:cNvPr id="12" name="TextBox 11">
              <a:extLst>
                <a:ext uri="{FF2B5EF4-FFF2-40B4-BE49-F238E27FC236}">
                  <a16:creationId xmlns:a16="http://schemas.microsoft.com/office/drawing/2014/main" id="{13AA91DD-330E-B788-F6AB-757B1BF55D2E}"/>
                </a:ext>
              </a:extLst>
            </p:cNvPr>
            <p:cNvSpPr txBox="1"/>
            <p:nvPr/>
          </p:nvSpPr>
          <p:spPr>
            <a:xfrm>
              <a:off x="2354025" y="2317051"/>
              <a:ext cx="1129409" cy="410357"/>
            </a:xfrm>
            <a:prstGeom prst="rect">
              <a:avLst/>
            </a:prstGeom>
            <a:noFill/>
          </p:spPr>
          <p:txBody>
            <a:bodyPr wrap="square" rtlCol="0">
              <a:spAutoFit/>
            </a:bodyPr>
            <a:lstStyle/>
            <a:p>
              <a:r>
                <a:rPr lang="vi-VN" dirty="0"/>
                <a:t>2.Input</a:t>
              </a:r>
              <a:endParaRPr lang="en-US" dirty="0"/>
            </a:p>
          </p:txBody>
        </p:sp>
        <p:sp>
          <p:nvSpPr>
            <p:cNvPr id="13" name="Rectangle 12">
              <a:extLst>
                <a:ext uri="{FF2B5EF4-FFF2-40B4-BE49-F238E27FC236}">
                  <a16:creationId xmlns:a16="http://schemas.microsoft.com/office/drawing/2014/main" id="{AAD210C0-F306-9D49-D321-8DD15B286FD8}"/>
                </a:ext>
              </a:extLst>
            </p:cNvPr>
            <p:cNvSpPr/>
            <p:nvPr/>
          </p:nvSpPr>
          <p:spPr>
            <a:xfrm>
              <a:off x="2793088" y="4248899"/>
              <a:ext cx="1003418" cy="3841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6408E3-796D-90C5-63BE-C6E59DD561C8}"/>
                </a:ext>
              </a:extLst>
            </p:cNvPr>
            <p:cNvSpPr txBox="1"/>
            <p:nvPr/>
          </p:nvSpPr>
          <p:spPr>
            <a:xfrm>
              <a:off x="3624347" y="3956977"/>
              <a:ext cx="278038" cy="369332"/>
            </a:xfrm>
            <a:prstGeom prst="rect">
              <a:avLst/>
            </a:prstGeom>
            <a:noFill/>
          </p:spPr>
          <p:txBody>
            <a:bodyPr wrap="square" rtlCol="0">
              <a:spAutoFit/>
            </a:bodyPr>
            <a:lstStyle/>
            <a:p>
              <a:r>
                <a:rPr lang="vi-VN" dirty="0"/>
                <a:t>3</a:t>
              </a:r>
              <a:endParaRPr lang="en-US" dirty="0"/>
            </a:p>
          </p:txBody>
        </p:sp>
        <p:sp>
          <p:nvSpPr>
            <p:cNvPr id="19" name="TextBox 18">
              <a:extLst>
                <a:ext uri="{FF2B5EF4-FFF2-40B4-BE49-F238E27FC236}">
                  <a16:creationId xmlns:a16="http://schemas.microsoft.com/office/drawing/2014/main" id="{7C6D713B-6ED4-650C-A292-224342DAE31F}"/>
                </a:ext>
              </a:extLst>
            </p:cNvPr>
            <p:cNvSpPr txBox="1"/>
            <p:nvPr/>
          </p:nvSpPr>
          <p:spPr>
            <a:xfrm>
              <a:off x="11883058" y="1636822"/>
              <a:ext cx="1129409" cy="410357"/>
            </a:xfrm>
            <a:prstGeom prst="rect">
              <a:avLst/>
            </a:prstGeom>
            <a:noFill/>
          </p:spPr>
          <p:txBody>
            <a:bodyPr wrap="square" rtlCol="0">
              <a:spAutoFit/>
            </a:bodyPr>
            <a:lstStyle/>
            <a:p>
              <a:r>
                <a:rPr lang="vi-VN" dirty="0"/>
                <a:t>2.Input</a:t>
              </a:r>
              <a:endParaRPr lang="en-US" dirty="0"/>
            </a:p>
          </p:txBody>
        </p:sp>
        <p:sp>
          <p:nvSpPr>
            <p:cNvPr id="21" name="TextBox 20">
              <a:extLst>
                <a:ext uri="{FF2B5EF4-FFF2-40B4-BE49-F238E27FC236}">
                  <a16:creationId xmlns:a16="http://schemas.microsoft.com/office/drawing/2014/main" id="{A3DE7DC9-4B27-D3F6-E9F2-816CA7BA8027}"/>
                </a:ext>
              </a:extLst>
            </p:cNvPr>
            <p:cNvSpPr txBox="1"/>
            <p:nvPr/>
          </p:nvSpPr>
          <p:spPr>
            <a:xfrm>
              <a:off x="11744039" y="4112110"/>
              <a:ext cx="278038" cy="369332"/>
            </a:xfrm>
            <a:prstGeom prst="rect">
              <a:avLst/>
            </a:prstGeom>
            <a:noFill/>
          </p:spPr>
          <p:txBody>
            <a:bodyPr wrap="square" rtlCol="0">
              <a:spAutoFit/>
            </a:bodyPr>
            <a:lstStyle/>
            <a:p>
              <a:r>
                <a:rPr lang="vi-VN" dirty="0"/>
                <a:t>3</a:t>
              </a:r>
              <a:endParaRPr lang="en-US" dirty="0"/>
            </a:p>
          </p:txBody>
        </p:sp>
      </p:grpSp>
      <p:pic>
        <p:nvPicPr>
          <p:cNvPr id="18" name="Picture 17" descr="A screenshot of a computer&#10;&#10;AI-generated content may be incorrect.">
            <a:extLst>
              <a:ext uri="{FF2B5EF4-FFF2-40B4-BE49-F238E27FC236}">
                <a16:creationId xmlns:a16="http://schemas.microsoft.com/office/drawing/2014/main" id="{BF7048BA-C2FA-664B-70E0-62D29EEC2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4382" y="2671117"/>
            <a:ext cx="5079791" cy="2985526"/>
          </a:xfrm>
          <a:prstGeom prst="rect">
            <a:avLst/>
          </a:prstGeom>
        </p:spPr>
      </p:pic>
      <p:sp>
        <p:nvSpPr>
          <p:cNvPr id="22" name="TextBox 21">
            <a:extLst>
              <a:ext uri="{FF2B5EF4-FFF2-40B4-BE49-F238E27FC236}">
                <a16:creationId xmlns:a16="http://schemas.microsoft.com/office/drawing/2014/main" id="{4BC34F9C-8803-9729-E9F2-DBBDC3FCE7FB}"/>
              </a:ext>
            </a:extLst>
          </p:cNvPr>
          <p:cNvSpPr txBox="1"/>
          <p:nvPr/>
        </p:nvSpPr>
        <p:spPr>
          <a:xfrm>
            <a:off x="8853883" y="4637686"/>
            <a:ext cx="301686" cy="369332"/>
          </a:xfrm>
          <a:prstGeom prst="rect">
            <a:avLst/>
          </a:prstGeom>
          <a:noFill/>
        </p:spPr>
        <p:txBody>
          <a:bodyPr wrap="none" rtlCol="0">
            <a:spAutoFit/>
          </a:bodyPr>
          <a:lstStyle/>
          <a:p>
            <a:r>
              <a:rPr lang="en-US" dirty="0"/>
              <a:t>3</a:t>
            </a:r>
          </a:p>
        </p:txBody>
      </p:sp>
      <p:sp>
        <p:nvSpPr>
          <p:cNvPr id="23" name="Arrow: Pentagon 22">
            <a:extLst>
              <a:ext uri="{FF2B5EF4-FFF2-40B4-BE49-F238E27FC236}">
                <a16:creationId xmlns:a16="http://schemas.microsoft.com/office/drawing/2014/main" id="{B9B8A1D5-554B-EA59-AB74-7B1FD965B250}"/>
              </a:ext>
            </a:extLst>
          </p:cNvPr>
          <p:cNvSpPr/>
          <p:nvPr/>
        </p:nvSpPr>
        <p:spPr>
          <a:xfrm>
            <a:off x="6818263" y="2209959"/>
            <a:ext cx="1734272" cy="348993"/>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For example</a:t>
            </a:r>
          </a:p>
        </p:txBody>
      </p:sp>
    </p:spTree>
    <p:extLst>
      <p:ext uri="{BB962C8B-B14F-4D97-AF65-F5344CB8AC3E}">
        <p14:creationId xmlns:p14="http://schemas.microsoft.com/office/powerpoint/2010/main" val="117502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C72BA-7B96-91F0-3BB7-70FB41336064}"/>
            </a:ext>
          </a:extLst>
        </p:cNvPr>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2A1D0AF6-0A61-AEE8-1EFE-EE4041CDC920}"/>
              </a:ext>
            </a:extLst>
          </p:cNvPr>
          <p:cNvSpPr>
            <a:spLocks noGrp="1"/>
          </p:cNvSpPr>
          <p:nvPr>
            <p:ph type="sldNum" sz="quarter" idx="12"/>
          </p:nvPr>
        </p:nvSpPr>
        <p:spPr>
          <a:xfrm>
            <a:off x="11053131" y="115094"/>
            <a:ext cx="601337" cy="365125"/>
          </a:xfrm>
        </p:spPr>
        <p:txBody>
          <a:bodyPr/>
          <a:lstStyle/>
          <a:p>
            <a:fld id="{C215B859-1C74-41B4-ABDF-4FB769ACCAD8}" type="slidenum">
              <a:rPr lang="en-US" smtClean="0"/>
              <a:pPr/>
              <a:t>9</a:t>
            </a:fld>
            <a:endParaRPr lang="en-US" dirty="0"/>
          </a:p>
        </p:txBody>
      </p:sp>
      <p:sp>
        <p:nvSpPr>
          <p:cNvPr id="6" name="Pentagon 23">
            <a:extLst>
              <a:ext uri="{FF2B5EF4-FFF2-40B4-BE49-F238E27FC236}">
                <a16:creationId xmlns:a16="http://schemas.microsoft.com/office/drawing/2014/main" id="{08EA37C1-C63A-5055-9F61-1E47D04F12C4}"/>
              </a:ext>
            </a:extLst>
          </p:cNvPr>
          <p:cNvSpPr/>
          <p:nvPr/>
        </p:nvSpPr>
        <p:spPr>
          <a:xfrm>
            <a:off x="1055522" y="751279"/>
            <a:ext cx="3066535" cy="424732"/>
          </a:xfrm>
          <a:prstGeom prst="homePlate">
            <a:avLst/>
          </a:prstGeom>
          <a:noFill/>
        </p:spPr>
        <p:txBody>
          <a:bodyPr vert="horz" wrap="square" lIns="91440" tIns="45720" rIns="91440" bIns="45720" rtlCol="0" anchor="ctr">
            <a:spAutoFit/>
          </a:bodyPr>
          <a:lstStyle/>
          <a:p>
            <a:pPr>
              <a:lnSpc>
                <a:spcPct val="90000"/>
              </a:lnSpc>
              <a:spcBef>
                <a:spcPct val="0"/>
              </a:spcBef>
            </a:pP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 to install library</a:t>
            </a:r>
          </a:p>
        </p:txBody>
      </p:sp>
      <p:cxnSp>
        <p:nvCxnSpPr>
          <p:cNvPr id="7" name="Connector: Elbow 6">
            <a:extLst>
              <a:ext uri="{FF2B5EF4-FFF2-40B4-BE49-F238E27FC236}">
                <a16:creationId xmlns:a16="http://schemas.microsoft.com/office/drawing/2014/main" id="{50F0D1D6-0637-C22A-A385-5F687B3AB16A}"/>
              </a:ext>
            </a:extLst>
          </p:cNvPr>
          <p:cNvCxnSpPr>
            <a:cxnSpLocks/>
          </p:cNvCxnSpPr>
          <p:nvPr/>
        </p:nvCxnSpPr>
        <p:spPr>
          <a:xfrm>
            <a:off x="539156" y="698423"/>
            <a:ext cx="516366" cy="265222"/>
          </a:xfrm>
          <a:prstGeom prst="bentConnector3">
            <a:avLst>
              <a:gd name="adj1" fmla="val -2083"/>
            </a:avLst>
          </a:prstGeom>
          <a:ln w="28575"/>
        </p:spPr>
        <p:style>
          <a:lnRef idx="1">
            <a:schemeClr val="accent1"/>
          </a:lnRef>
          <a:fillRef idx="0">
            <a:schemeClr val="accent1"/>
          </a:fillRef>
          <a:effectRef idx="0">
            <a:schemeClr val="accent1"/>
          </a:effectRef>
          <a:fontRef idx="minor">
            <a:schemeClr val="tx1"/>
          </a:fontRef>
        </p:style>
      </p:cxnSp>
      <p:pic>
        <p:nvPicPr>
          <p:cNvPr id="2" name="Picture 2" descr="IDE DE ARDUINO – ESPloradores">
            <a:extLst>
              <a:ext uri="{FF2B5EF4-FFF2-40B4-BE49-F238E27FC236}">
                <a16:creationId xmlns:a16="http://schemas.microsoft.com/office/drawing/2014/main" id="{946DA68A-17CF-177E-18C2-92D7C30C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28" t="33445" r="13593" b="34581"/>
          <a:stretch/>
        </p:blipFill>
        <p:spPr bwMode="auto">
          <a:xfrm>
            <a:off x="226012" y="209159"/>
            <a:ext cx="2045369" cy="542120"/>
          </a:xfrm>
          <a:prstGeom prst="rect">
            <a:avLst/>
          </a:prstGeom>
          <a:noFill/>
          <a:extLst>
            <a:ext uri="{909E8E84-426E-40DD-AFC4-6F175D3DCCD1}">
              <a14:hiddenFill xmlns:a14="http://schemas.microsoft.com/office/drawing/2010/main">
                <a:solidFill>
                  <a:srgbClr val="FFFFFF"/>
                </a:solidFill>
              </a14:hiddenFill>
            </a:ext>
          </a:extLst>
        </p:spPr>
      </p:pic>
      <p:sp>
        <p:nvSpPr>
          <p:cNvPr id="16" name="Pentagon 23">
            <a:extLst>
              <a:ext uri="{FF2B5EF4-FFF2-40B4-BE49-F238E27FC236}">
                <a16:creationId xmlns:a16="http://schemas.microsoft.com/office/drawing/2014/main" id="{F0D64676-9549-22AF-8251-4EE7304B9D77}"/>
              </a:ext>
            </a:extLst>
          </p:cNvPr>
          <p:cNvSpPr/>
          <p:nvPr/>
        </p:nvSpPr>
        <p:spPr>
          <a:xfrm>
            <a:off x="226012" y="1199856"/>
            <a:ext cx="8938709" cy="424732"/>
          </a:xfrm>
          <a:prstGeom prst="homePlate">
            <a:avLst/>
          </a:prstGeom>
          <a:noFill/>
        </p:spPr>
        <p:txBody>
          <a:bodyPr vert="horz" wrap="square" lIns="91440" tIns="45720" rIns="91440" bIns="45720" rtlCol="0" anchor="ctr">
            <a:spAutoFit/>
          </a:bodyPr>
          <a:lstStyle/>
          <a:p>
            <a:pPr marL="342900" indent="-342900">
              <a:lnSpc>
                <a:spcPct val="90000"/>
              </a:lnSpc>
              <a:spcBef>
                <a:spcPct val="0"/>
              </a:spcBef>
              <a:buFont typeface="Wingdings" panose="05000000000000000000" pitchFamily="2" charset="2"/>
              <a:buChar char="Ø"/>
            </a:pPr>
            <a:r>
              <a:rPr lang="en-US" sz="2400" dirty="0">
                <a:ln w="0"/>
                <a:effectLst>
                  <a:outerShdw blurRad="38100" dist="19050" dir="2700000" algn="tl" rotWithShape="0">
                    <a:schemeClr val="dk1">
                      <a:alpha val="40000"/>
                    </a:schemeClr>
                  </a:outerShdw>
                </a:effectLst>
              </a:rPr>
              <a:t>Install other peripheral libraries </a:t>
            </a:r>
          </a:p>
        </p:txBody>
      </p:sp>
      <p:sp>
        <p:nvSpPr>
          <p:cNvPr id="4" name="Rectangle: Rounded Corners 3">
            <a:extLst>
              <a:ext uri="{FF2B5EF4-FFF2-40B4-BE49-F238E27FC236}">
                <a16:creationId xmlns:a16="http://schemas.microsoft.com/office/drawing/2014/main" id="{B464E8D9-BBDC-FE09-7660-896E5B547ABE}"/>
              </a:ext>
            </a:extLst>
          </p:cNvPr>
          <p:cNvSpPr/>
          <p:nvPr/>
        </p:nvSpPr>
        <p:spPr>
          <a:xfrm>
            <a:off x="110951" y="209159"/>
            <a:ext cx="2258176" cy="542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Prepare</a:t>
            </a:r>
          </a:p>
        </p:txBody>
      </p:sp>
      <p:pic>
        <p:nvPicPr>
          <p:cNvPr id="18" name="Picture 17" descr="A screenshot of a computer&#10;&#10;AI-generated content may be incorrect.">
            <a:extLst>
              <a:ext uri="{FF2B5EF4-FFF2-40B4-BE49-F238E27FC236}">
                <a16:creationId xmlns:a16="http://schemas.microsoft.com/office/drawing/2014/main" id="{35311DAD-D71F-1396-C44B-0D174E36B81A}"/>
              </a:ext>
            </a:extLst>
          </p:cNvPr>
          <p:cNvPicPr>
            <a:picLocks noChangeAspect="1"/>
          </p:cNvPicPr>
          <p:nvPr/>
        </p:nvPicPr>
        <p:blipFill>
          <a:blip r:embed="rId4">
            <a:extLst>
              <a:ext uri="{28A0092B-C50C-407E-A947-70E740481C1C}">
                <a14:useLocalDpi xmlns:a14="http://schemas.microsoft.com/office/drawing/2010/main" val="0"/>
              </a:ext>
            </a:extLst>
          </a:blip>
          <a:srcRect r="55603"/>
          <a:stretch/>
        </p:blipFill>
        <p:spPr>
          <a:xfrm>
            <a:off x="6070434" y="3117748"/>
            <a:ext cx="1707008" cy="3010694"/>
          </a:xfrm>
          <a:prstGeom prst="rect">
            <a:avLst/>
          </a:prstGeom>
        </p:spPr>
      </p:pic>
      <p:pic>
        <p:nvPicPr>
          <p:cNvPr id="19" name="Picture 2" descr="trong Arduino IDE ...">
            <a:extLst>
              <a:ext uri="{FF2B5EF4-FFF2-40B4-BE49-F238E27FC236}">
                <a16:creationId xmlns:a16="http://schemas.microsoft.com/office/drawing/2014/main" id="{96F165F3-DFDB-D0D6-BF1F-0F8496E6B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522" y="3139470"/>
            <a:ext cx="3529012" cy="296725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922D2B72-4CB1-758D-700F-31E3A7475691}"/>
              </a:ext>
            </a:extLst>
          </p:cNvPr>
          <p:cNvSpPr/>
          <p:nvPr/>
        </p:nvSpPr>
        <p:spPr>
          <a:xfrm>
            <a:off x="4814179" y="4220061"/>
            <a:ext cx="1256255" cy="596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EB4CAD8D-5319-87ED-A53F-30B7689288F9}"/>
              </a:ext>
            </a:extLst>
          </p:cNvPr>
          <p:cNvSpPr/>
          <p:nvPr/>
        </p:nvSpPr>
        <p:spPr>
          <a:xfrm>
            <a:off x="8229434" y="3278851"/>
            <a:ext cx="2108200" cy="1055510"/>
          </a:xfrm>
          <a:prstGeom prst="wedgeRectCallout">
            <a:avLst>
              <a:gd name="adj1" fmla="val -102134"/>
              <a:gd name="adj2" fmla="val -3613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Choose file to add library</a:t>
            </a:r>
            <a:endParaRPr lang="en-US" dirty="0">
              <a:solidFill>
                <a:schemeClr val="tx1"/>
              </a:solidFill>
            </a:endParaRPr>
          </a:p>
        </p:txBody>
      </p:sp>
      <p:sp>
        <p:nvSpPr>
          <p:cNvPr id="22" name="TextBox 21">
            <a:extLst>
              <a:ext uri="{FF2B5EF4-FFF2-40B4-BE49-F238E27FC236}">
                <a16:creationId xmlns:a16="http://schemas.microsoft.com/office/drawing/2014/main" id="{6E741A95-0F45-E162-B607-91A7D042AAC3}"/>
              </a:ext>
            </a:extLst>
          </p:cNvPr>
          <p:cNvSpPr txBox="1"/>
          <p:nvPr/>
        </p:nvSpPr>
        <p:spPr>
          <a:xfrm>
            <a:off x="942413" y="2172815"/>
            <a:ext cx="3871766" cy="830997"/>
          </a:xfrm>
          <a:prstGeom prst="rect">
            <a:avLst/>
          </a:prstGeom>
          <a:noFill/>
        </p:spPr>
        <p:txBody>
          <a:bodyPr wrap="none" rtlCol="0">
            <a:spAutoFit/>
          </a:bodyPr>
          <a:lstStyle/>
          <a:p>
            <a:pPr marL="342900" indent="-342900">
              <a:buAutoNum type="arabicPeriod"/>
            </a:pPr>
            <a:r>
              <a:rPr lang="en-US" sz="2400" dirty="0"/>
              <a:t>Install peripheral libraries</a:t>
            </a:r>
          </a:p>
          <a:p>
            <a:pPr marL="342900" indent="-342900">
              <a:buAutoNum type="arabicPeriod"/>
            </a:pPr>
            <a:r>
              <a:rPr lang="en-US" sz="2400" dirty="0"/>
              <a:t>Add library to  </a:t>
            </a:r>
            <a:r>
              <a:rPr lang="en-US" sz="2400" dirty="0" err="1"/>
              <a:t>AdruinoIDE</a:t>
            </a:r>
            <a:r>
              <a:rPr lang="en-US" sz="2400" dirty="0"/>
              <a:t>:</a:t>
            </a:r>
          </a:p>
        </p:txBody>
      </p:sp>
      <p:sp>
        <p:nvSpPr>
          <p:cNvPr id="26" name="TextBox 25">
            <a:extLst>
              <a:ext uri="{FF2B5EF4-FFF2-40B4-BE49-F238E27FC236}">
                <a16:creationId xmlns:a16="http://schemas.microsoft.com/office/drawing/2014/main" id="{9A52C446-F672-3AA2-05A3-B8CF41C7A839}"/>
              </a:ext>
            </a:extLst>
          </p:cNvPr>
          <p:cNvSpPr txBox="1"/>
          <p:nvPr/>
        </p:nvSpPr>
        <p:spPr>
          <a:xfrm>
            <a:off x="539156" y="1652870"/>
            <a:ext cx="11136478" cy="461665"/>
          </a:xfrm>
          <a:prstGeom prst="rect">
            <a:avLst/>
          </a:prstGeom>
          <a:noFill/>
        </p:spPr>
        <p:txBody>
          <a:bodyPr wrap="square">
            <a:spAutoFit/>
          </a:bodyPr>
          <a:lstStyle/>
          <a:p>
            <a:r>
              <a:rPr lang="en-US" sz="2400" b="1" dirty="0"/>
              <a:t>If you cannot find the desired library in the library manager, you can do the following:</a:t>
            </a:r>
          </a:p>
        </p:txBody>
      </p:sp>
    </p:spTree>
    <p:extLst>
      <p:ext uri="{BB962C8B-B14F-4D97-AF65-F5344CB8AC3E}">
        <p14:creationId xmlns:p14="http://schemas.microsoft.com/office/powerpoint/2010/main" val="3557702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B9BD5"/>
        </a:solidFill>
        <a:ln>
          <a:solidFill>
            <a:srgbClr val="AFDCF2"/>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1955</TotalTime>
  <Words>1837</Words>
  <Application>Microsoft Office PowerPoint</Application>
  <PresentationFormat>Widescreen</PresentationFormat>
  <Paragraphs>292</Paragraphs>
  <Slides>29</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Courier New</vt:lpstr>
      <vt:lpstr>Helvetica</vt:lpstr>
      <vt:lpstr>Roboto</vt:lpstr>
      <vt:lpstr>Sitka Heading Semibold</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Quang Huy</dc:creator>
  <cp:lastModifiedBy>anh.nguyen725</cp:lastModifiedBy>
  <cp:revision>181</cp:revision>
  <dcterms:created xsi:type="dcterms:W3CDTF">2025-03-11T11:01:50Z</dcterms:created>
  <dcterms:modified xsi:type="dcterms:W3CDTF">2025-12-08T09:47:58Z</dcterms:modified>
</cp:coreProperties>
</file>